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6"/>
  </p:notesMasterIdLst>
  <p:sldIdLst>
    <p:sldId id="256" r:id="rId2"/>
    <p:sldId id="288" r:id="rId3"/>
    <p:sldId id="289" r:id="rId4"/>
    <p:sldId id="275" r:id="rId5"/>
    <p:sldId id="274" r:id="rId6"/>
    <p:sldId id="258" r:id="rId7"/>
    <p:sldId id="259" r:id="rId8"/>
    <p:sldId id="261" r:id="rId9"/>
    <p:sldId id="260" r:id="rId10"/>
    <p:sldId id="257" r:id="rId11"/>
    <p:sldId id="262" r:id="rId12"/>
    <p:sldId id="263" r:id="rId13"/>
    <p:sldId id="264" r:id="rId14"/>
    <p:sldId id="269" r:id="rId15"/>
    <p:sldId id="265" r:id="rId16"/>
    <p:sldId id="266" r:id="rId17"/>
    <p:sldId id="267" r:id="rId18"/>
    <p:sldId id="268" r:id="rId19"/>
    <p:sldId id="270" r:id="rId20"/>
    <p:sldId id="271" r:id="rId21"/>
    <p:sldId id="272" r:id="rId22"/>
    <p:sldId id="273" r:id="rId23"/>
    <p:sldId id="276" r:id="rId24"/>
    <p:sldId id="277" r:id="rId25"/>
    <p:sldId id="280" r:id="rId26"/>
    <p:sldId id="281" r:id="rId27"/>
    <p:sldId id="278" r:id="rId28"/>
    <p:sldId id="282" r:id="rId29"/>
    <p:sldId id="279" r:id="rId30"/>
    <p:sldId id="283" r:id="rId31"/>
    <p:sldId id="284" r:id="rId32"/>
    <p:sldId id="285" r:id="rId33"/>
    <p:sldId id="286" r:id="rId34"/>
    <p:sldId id="287" r:id="rId3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0000"/>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1" autoAdjust="0"/>
    <p:restoredTop sz="94660"/>
  </p:normalViewPr>
  <p:slideViewPr>
    <p:cSldViewPr snapToGrid="0">
      <p:cViewPr varScale="1">
        <p:scale>
          <a:sx n="159" d="100"/>
          <a:sy n="159" d="100"/>
        </p:scale>
        <p:origin x="5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2019/11/22</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dirty="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4.tiff"/><Relationship Id="rId2" Type="http://schemas.openxmlformats.org/officeDocument/2006/relationships/image" Target="../media/image4.tiff"/><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クラス</a:t>
            </a:r>
            <a:r>
              <a:rPr lang="ja-JP" altLang="en-US" sz="3200">
                <a:solidFill>
                  <a:srgbClr val="011893"/>
                </a:solidFill>
              </a:rPr>
              <a:t>とオブジェクト指向</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D5E05EE1-8957-9F44-8F8E-6BD27683056C}"/>
              </a:ext>
            </a:extLst>
          </p:cNvPr>
          <p:cNvSpPr txBox="1"/>
          <p:nvPr/>
        </p:nvSpPr>
        <p:spPr>
          <a:xfrm>
            <a:off x="3271520" y="4338320"/>
            <a:ext cx="2525050" cy="707886"/>
          </a:xfrm>
          <a:prstGeom prst="rect">
            <a:avLst/>
          </a:prstGeom>
          <a:noFill/>
        </p:spPr>
        <p:txBody>
          <a:bodyPr wrap="none" rtlCol="0">
            <a:spAutoFit/>
          </a:bodyPr>
          <a:lstStyle/>
          <a:p>
            <a:r>
              <a:rPr kumimoji="1" lang="en-US" altLang="ja-JP" sz="4000" dirty="0"/>
              <a:t>2019/11/26</a:t>
            </a:r>
            <a:endParaRPr kumimoji="1" lang="ja-JP" altLang="en-US" sz="4000" dirty="0"/>
          </a:p>
        </p:txBody>
      </p:sp>
      <p:sp>
        <p:nvSpPr>
          <p:cNvPr id="8" name="テキスト ボックス 7">
            <a:extLst>
              <a:ext uri="{FF2B5EF4-FFF2-40B4-BE49-F238E27FC236}">
                <a16:creationId xmlns:a16="http://schemas.microsoft.com/office/drawing/2014/main" id="{71D4ADEE-9E59-8A4A-88B8-D34187A71FF4}"/>
              </a:ext>
            </a:extLst>
          </p:cNvPr>
          <p:cNvSpPr txBox="1"/>
          <p:nvPr/>
        </p:nvSpPr>
        <p:spPr>
          <a:xfrm>
            <a:off x="1043608" y="5949280"/>
            <a:ext cx="2476960" cy="584775"/>
          </a:xfrm>
          <a:prstGeom prst="rect">
            <a:avLst/>
          </a:prstGeom>
          <a:noFill/>
        </p:spPr>
        <p:txBody>
          <a:bodyPr wrap="none" rtlCol="0">
            <a:spAutoFit/>
          </a:bodyPr>
          <a:lstStyle/>
          <a:p>
            <a:r>
              <a:rPr kumimoji="1" lang="en-US" altLang="ja-JP" sz="3200" dirty="0">
                <a:solidFill>
                  <a:srgbClr val="00B050"/>
                </a:solidFill>
              </a:rPr>
              <a:t>#</a:t>
            </a:r>
            <a:r>
              <a:rPr kumimoji="1" lang="ja-JP" altLang="en-US" sz="3200" dirty="0">
                <a:solidFill>
                  <a:srgbClr val="00B050"/>
                </a:solidFill>
              </a:rPr>
              <a:t>プロ同演習</a:t>
            </a:r>
          </a:p>
        </p:txBody>
      </p:sp>
      <p:pic>
        <p:nvPicPr>
          <p:cNvPr id="9" name="図 8">
            <a:extLst>
              <a:ext uri="{FF2B5EF4-FFF2-40B4-BE49-F238E27FC236}">
                <a16:creationId xmlns:a16="http://schemas.microsoft.com/office/drawing/2014/main" id="{FB9F7F85-26CF-EB44-87B9-1825A2C5A76C}"/>
              </a:ext>
            </a:extLst>
          </p:cNvPr>
          <p:cNvPicPr>
            <a:picLocks noChangeAspect="1"/>
          </p:cNvPicPr>
          <p:nvPr/>
        </p:nvPicPr>
        <p:blipFill>
          <a:blip r:embed="rId2"/>
          <a:stretch>
            <a:fillRect/>
          </a:stretch>
        </p:blipFill>
        <p:spPr>
          <a:xfrm>
            <a:off x="323528" y="5949280"/>
            <a:ext cx="710444" cy="640978"/>
          </a:xfrm>
          <a:prstGeom prst="rect">
            <a:avLst/>
          </a:prstGeom>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1A58CE-1362-864B-B12A-A60BC34A9A6B}"/>
              </a:ext>
            </a:extLst>
          </p:cNvPr>
          <p:cNvSpPr>
            <a:spLocks noGrp="1"/>
          </p:cNvSpPr>
          <p:nvPr>
            <p:ph type="body" sz="quarter" idx="10"/>
          </p:nvPr>
        </p:nvSpPr>
        <p:spPr/>
        <p:txBody>
          <a:bodyPr/>
          <a:lstStyle/>
          <a:p>
            <a:r>
              <a:rPr kumimoji="1" lang="ja-JP" altLang="en-US"/>
              <a:t>オブジェクト指向プログラミングとは</a:t>
            </a:r>
          </a:p>
        </p:txBody>
      </p:sp>
      <p:pic>
        <p:nvPicPr>
          <p:cNvPr id="3" name="図 2">
            <a:extLst>
              <a:ext uri="{FF2B5EF4-FFF2-40B4-BE49-F238E27FC236}">
                <a16:creationId xmlns:a16="http://schemas.microsoft.com/office/drawing/2014/main" id="{89985958-0F63-634F-A17E-39BF436E6555}"/>
              </a:ext>
            </a:extLst>
          </p:cNvPr>
          <p:cNvPicPr>
            <a:picLocks noChangeAspect="1"/>
          </p:cNvPicPr>
          <p:nvPr/>
        </p:nvPicPr>
        <p:blipFill>
          <a:blip r:embed="rId2"/>
          <a:stretch>
            <a:fillRect/>
          </a:stretch>
        </p:blipFill>
        <p:spPr>
          <a:xfrm>
            <a:off x="1835696" y="4149080"/>
            <a:ext cx="1152128" cy="1152128"/>
          </a:xfrm>
          <a:prstGeom prst="rect">
            <a:avLst/>
          </a:prstGeom>
        </p:spPr>
      </p:pic>
      <p:pic>
        <p:nvPicPr>
          <p:cNvPr id="4" name="図 3">
            <a:extLst>
              <a:ext uri="{FF2B5EF4-FFF2-40B4-BE49-F238E27FC236}">
                <a16:creationId xmlns:a16="http://schemas.microsoft.com/office/drawing/2014/main" id="{D7E43038-14C4-C144-B912-17F9C2339B42}"/>
              </a:ext>
            </a:extLst>
          </p:cNvPr>
          <p:cNvPicPr>
            <a:picLocks noChangeAspect="1"/>
          </p:cNvPicPr>
          <p:nvPr/>
        </p:nvPicPr>
        <p:blipFill>
          <a:blip r:embed="rId3"/>
          <a:stretch>
            <a:fillRect/>
          </a:stretch>
        </p:blipFill>
        <p:spPr>
          <a:xfrm>
            <a:off x="6228184" y="4149080"/>
            <a:ext cx="851946" cy="1183258"/>
          </a:xfrm>
          <a:prstGeom prst="rect">
            <a:avLst/>
          </a:prstGeom>
        </p:spPr>
      </p:pic>
      <p:sp>
        <p:nvSpPr>
          <p:cNvPr id="5" name="角丸四角形吹き出し 4">
            <a:extLst>
              <a:ext uri="{FF2B5EF4-FFF2-40B4-BE49-F238E27FC236}">
                <a16:creationId xmlns:a16="http://schemas.microsoft.com/office/drawing/2014/main" id="{C480E6AB-F99F-9242-BD6C-E71611539078}"/>
              </a:ext>
            </a:extLst>
          </p:cNvPr>
          <p:cNvSpPr/>
          <p:nvPr/>
        </p:nvSpPr>
        <p:spPr>
          <a:xfrm>
            <a:off x="3275856" y="3933056"/>
            <a:ext cx="2448272" cy="864096"/>
          </a:xfrm>
          <a:prstGeom prst="wedgeRoundRectCallout">
            <a:avLst>
              <a:gd name="adj1" fmla="val 41469"/>
              <a:gd name="adj2" fmla="val 6503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○○してください</a:t>
            </a:r>
          </a:p>
        </p:txBody>
      </p:sp>
      <p:sp>
        <p:nvSpPr>
          <p:cNvPr id="6" name="テキスト ボックス 5">
            <a:extLst>
              <a:ext uri="{FF2B5EF4-FFF2-40B4-BE49-F238E27FC236}">
                <a16:creationId xmlns:a16="http://schemas.microsoft.com/office/drawing/2014/main" id="{621EFD5D-255D-674C-893D-07D992AAE444}"/>
              </a:ext>
            </a:extLst>
          </p:cNvPr>
          <p:cNvSpPr txBox="1"/>
          <p:nvPr/>
        </p:nvSpPr>
        <p:spPr>
          <a:xfrm>
            <a:off x="1619672" y="3429000"/>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(obj)</a:t>
            </a:r>
            <a:endParaRPr kumimoji="1" lang="ja-JP" altLang="en-US" sz="1600"/>
          </a:p>
        </p:txBody>
      </p:sp>
      <p:sp>
        <p:nvSpPr>
          <p:cNvPr id="7" name="テキスト ボックス 6">
            <a:extLst>
              <a:ext uri="{FF2B5EF4-FFF2-40B4-BE49-F238E27FC236}">
                <a16:creationId xmlns:a16="http://schemas.microsoft.com/office/drawing/2014/main" id="{2A8599A6-880F-214E-835F-7F615EFE6518}"/>
              </a:ext>
            </a:extLst>
          </p:cNvPr>
          <p:cNvSpPr txBox="1"/>
          <p:nvPr/>
        </p:nvSpPr>
        <p:spPr>
          <a:xfrm>
            <a:off x="3707904" y="3284984"/>
            <a:ext cx="166423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(do_something)</a:t>
            </a:r>
            <a:endParaRPr kumimoji="1" lang="ja-JP" altLang="en-US" sz="1600"/>
          </a:p>
        </p:txBody>
      </p:sp>
      <p:sp>
        <p:nvSpPr>
          <p:cNvPr id="8" name="テキスト ボックス 7">
            <a:extLst>
              <a:ext uri="{FF2B5EF4-FFF2-40B4-BE49-F238E27FC236}">
                <a16:creationId xmlns:a16="http://schemas.microsoft.com/office/drawing/2014/main" id="{CF58CA16-BD5A-D944-87E1-17C4ABE7EF88}"/>
              </a:ext>
            </a:extLst>
          </p:cNvPr>
          <p:cNvSpPr txBox="1"/>
          <p:nvPr/>
        </p:nvSpPr>
        <p:spPr>
          <a:xfrm>
            <a:off x="1043608" y="1151508"/>
            <a:ext cx="6614898" cy="954107"/>
          </a:xfrm>
          <a:prstGeom prst="rect">
            <a:avLst/>
          </a:prstGeom>
          <a:noFill/>
        </p:spPr>
        <p:txBody>
          <a:bodyPr wrap="square" rtlCol="0">
            <a:spAutoFit/>
          </a:bodyPr>
          <a:lstStyle/>
          <a:p>
            <a:r>
              <a:rPr kumimoji="1" lang="ja-JP" altLang="en-US" sz="2800"/>
              <a:t>オブジェクトにメッセージを送ることでプログラムを実行してくパラダイム</a:t>
            </a:r>
          </a:p>
        </p:txBody>
      </p:sp>
      <p:sp>
        <p:nvSpPr>
          <p:cNvPr id="9" name="正方形/長方形 8">
            <a:extLst>
              <a:ext uri="{FF2B5EF4-FFF2-40B4-BE49-F238E27FC236}">
                <a16:creationId xmlns:a16="http://schemas.microsoft.com/office/drawing/2014/main" id="{67B89490-E336-3D43-B2E1-B8793A0DC91F}"/>
              </a:ext>
            </a:extLst>
          </p:cNvPr>
          <p:cNvSpPr/>
          <p:nvPr/>
        </p:nvSpPr>
        <p:spPr>
          <a:xfrm>
            <a:off x="2051720" y="2492896"/>
            <a:ext cx="4628190"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obj.do_something</a:t>
            </a:r>
            <a:r>
              <a:rPr lang="en" altLang="ja-JP" sz="3200" b="0" dirty="0">
                <a:solidFill>
                  <a:srgbClr val="D4D4D4"/>
                </a:solidFill>
                <a:effectLst/>
                <a:latin typeface="Menlo" panose="020B0609030804020204" pitchFamily="49" charset="0"/>
              </a:rPr>
              <a:t>()</a:t>
            </a:r>
          </a:p>
        </p:txBody>
      </p:sp>
      <p:sp>
        <p:nvSpPr>
          <p:cNvPr id="10" name="テキスト ボックス 9">
            <a:extLst>
              <a:ext uri="{FF2B5EF4-FFF2-40B4-BE49-F238E27FC236}">
                <a16:creationId xmlns:a16="http://schemas.microsoft.com/office/drawing/2014/main" id="{2825CED9-6D62-474F-9B39-A938604BE4D9}"/>
              </a:ext>
            </a:extLst>
          </p:cNvPr>
          <p:cNvSpPr txBox="1"/>
          <p:nvPr/>
        </p:nvSpPr>
        <p:spPr>
          <a:xfrm>
            <a:off x="1829569" y="5332338"/>
            <a:ext cx="995978" cy="369332"/>
          </a:xfrm>
          <a:prstGeom prst="rect">
            <a:avLst/>
          </a:prstGeom>
          <a:noFill/>
        </p:spPr>
        <p:txBody>
          <a:bodyPr wrap="none" rtlCol="0">
            <a:spAutoFit/>
          </a:bodyPr>
          <a:lstStyle/>
          <a:p>
            <a:r>
              <a:rPr lang="en-US" altLang="ja-JP" dirty="0"/>
              <a:t>Receiver</a:t>
            </a:r>
            <a:endParaRPr kumimoji="1" lang="ja-JP" altLang="en-US"/>
          </a:p>
        </p:txBody>
      </p:sp>
      <p:sp>
        <p:nvSpPr>
          <p:cNvPr id="11" name="テキスト ボックス 10">
            <a:extLst>
              <a:ext uri="{FF2B5EF4-FFF2-40B4-BE49-F238E27FC236}">
                <a16:creationId xmlns:a16="http://schemas.microsoft.com/office/drawing/2014/main" id="{B3D3B69A-DC72-1145-AEC3-B67FBB46DB69}"/>
              </a:ext>
            </a:extLst>
          </p:cNvPr>
          <p:cNvSpPr txBox="1"/>
          <p:nvPr/>
        </p:nvSpPr>
        <p:spPr>
          <a:xfrm>
            <a:off x="6228184" y="5283188"/>
            <a:ext cx="835485" cy="369332"/>
          </a:xfrm>
          <a:prstGeom prst="rect">
            <a:avLst/>
          </a:prstGeom>
          <a:noFill/>
        </p:spPr>
        <p:txBody>
          <a:bodyPr wrap="none" rtlCol="0">
            <a:spAutoFit/>
          </a:bodyPr>
          <a:lstStyle/>
          <a:p>
            <a:r>
              <a:rPr lang="en-US" altLang="ja-JP" dirty="0"/>
              <a:t>Sender</a:t>
            </a:r>
            <a:endParaRPr kumimoji="1" lang="ja-JP" altLang="en-US"/>
          </a:p>
        </p:txBody>
      </p:sp>
      <p:sp>
        <p:nvSpPr>
          <p:cNvPr id="12" name="テキスト ボックス 11">
            <a:extLst>
              <a:ext uri="{FF2B5EF4-FFF2-40B4-BE49-F238E27FC236}">
                <a16:creationId xmlns:a16="http://schemas.microsoft.com/office/drawing/2014/main" id="{8224283A-1F8F-8645-BE87-399CD25D5CFF}"/>
              </a:ext>
            </a:extLst>
          </p:cNvPr>
          <p:cNvSpPr txBox="1"/>
          <p:nvPr/>
        </p:nvSpPr>
        <p:spPr>
          <a:xfrm>
            <a:off x="1234092" y="5970733"/>
            <a:ext cx="6263446" cy="369332"/>
          </a:xfrm>
          <a:prstGeom prst="rect">
            <a:avLst/>
          </a:prstGeom>
          <a:noFill/>
        </p:spPr>
        <p:txBody>
          <a:bodyPr wrap="none" rtlCol="0">
            <a:spAutoFit/>
          </a:bodyPr>
          <a:lstStyle/>
          <a:p>
            <a:r>
              <a:rPr kumimoji="1" lang="ja-JP" altLang="en-US"/>
              <a:t>メッセージの送り側を</a:t>
            </a:r>
            <a:r>
              <a:rPr kumimoji="1" lang="en-US" altLang="ja-JP" dirty="0"/>
              <a:t>Sender</a:t>
            </a:r>
            <a:r>
              <a:rPr kumimoji="1" lang="ja-JP" altLang="en-US"/>
              <a:t>、受け取る側を</a:t>
            </a:r>
            <a:r>
              <a:rPr kumimoji="1" lang="en-US" altLang="ja-JP" dirty="0"/>
              <a:t>Receiver</a:t>
            </a:r>
            <a:r>
              <a:rPr kumimoji="1" lang="ja-JP" altLang="en-US"/>
              <a:t>と呼ぶ</a:t>
            </a:r>
          </a:p>
        </p:txBody>
      </p:sp>
    </p:spTree>
    <p:extLst>
      <p:ext uri="{BB962C8B-B14F-4D97-AF65-F5344CB8AC3E}">
        <p14:creationId xmlns:p14="http://schemas.microsoft.com/office/powerpoint/2010/main" val="3884766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C37DE8-0BEA-CA4C-85B7-DE60C14D0856}"/>
              </a:ext>
            </a:extLst>
          </p:cNvPr>
          <p:cNvSpPr>
            <a:spLocks noGrp="1"/>
          </p:cNvSpPr>
          <p:nvPr>
            <p:ph type="body" sz="quarter" idx="10"/>
          </p:nvPr>
        </p:nvSpPr>
        <p:spPr/>
        <p:txBody>
          <a:bodyPr/>
          <a:lstStyle/>
          <a:p>
            <a:r>
              <a:rPr kumimoji="1" lang="ja-JP" altLang="en-US"/>
              <a:t>なぜオブジェクト指向か</a:t>
            </a:r>
          </a:p>
        </p:txBody>
      </p:sp>
      <p:sp>
        <p:nvSpPr>
          <p:cNvPr id="3" name="テキスト ボックス 2">
            <a:extLst>
              <a:ext uri="{FF2B5EF4-FFF2-40B4-BE49-F238E27FC236}">
                <a16:creationId xmlns:a16="http://schemas.microsoft.com/office/drawing/2014/main" id="{1FDFE4A5-DFC5-4D4F-9331-46AEB1E510A1}"/>
              </a:ext>
            </a:extLst>
          </p:cNvPr>
          <p:cNvSpPr txBox="1"/>
          <p:nvPr/>
        </p:nvSpPr>
        <p:spPr>
          <a:xfrm>
            <a:off x="1403648" y="1988840"/>
            <a:ext cx="6768752" cy="1754326"/>
          </a:xfrm>
          <a:prstGeom prst="rect">
            <a:avLst/>
          </a:prstGeom>
          <a:noFill/>
        </p:spPr>
        <p:txBody>
          <a:bodyPr wrap="square" rtlCol="0">
            <a:spAutoFit/>
          </a:bodyPr>
          <a:lstStyle/>
          <a:p>
            <a:r>
              <a:rPr kumimoji="1" lang="ja-JP" altLang="en-US" sz="3600"/>
              <a:t>オブジェクトに</a:t>
            </a:r>
            <a:r>
              <a:rPr kumimoji="1" lang="ja-JP" altLang="en-US" sz="3600">
                <a:solidFill>
                  <a:srgbClr val="FF0000"/>
                </a:solidFill>
              </a:rPr>
              <a:t>責任</a:t>
            </a:r>
            <a:r>
              <a:rPr kumimoji="1" lang="ja-JP" altLang="en-US" sz="3600"/>
              <a:t>を</a:t>
            </a:r>
            <a:r>
              <a:rPr kumimoji="1" lang="ja-JP" altLang="en-US" sz="3600">
                <a:solidFill>
                  <a:srgbClr val="FF0000"/>
                </a:solidFill>
              </a:rPr>
              <a:t>移譲</a:t>
            </a:r>
            <a:r>
              <a:rPr kumimoji="1" lang="ja-JP" altLang="en-US" sz="3600"/>
              <a:t>し</a:t>
            </a:r>
            <a:endParaRPr kumimoji="1" lang="en-US" altLang="ja-JP" sz="3600" dirty="0"/>
          </a:p>
          <a:p>
            <a:r>
              <a:rPr kumimoji="1" lang="ja-JP" altLang="en-US" sz="3600"/>
              <a:t>「考えなければいけないこと」</a:t>
            </a:r>
            <a:endParaRPr kumimoji="1" lang="en-US" altLang="ja-JP" sz="3600" dirty="0"/>
          </a:p>
          <a:p>
            <a:r>
              <a:rPr kumimoji="1" lang="ja-JP" altLang="en-US" sz="3600"/>
              <a:t>を減らすため</a:t>
            </a:r>
          </a:p>
        </p:txBody>
      </p:sp>
    </p:spTree>
    <p:extLst>
      <p:ext uri="{BB962C8B-B14F-4D97-AF65-F5344CB8AC3E}">
        <p14:creationId xmlns:p14="http://schemas.microsoft.com/office/powerpoint/2010/main" val="1135991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91E253-F39B-2849-A8C3-C2E52EBD241B}"/>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6C7F2D5F-0BE0-0249-A125-72948AFC0AC8}"/>
              </a:ext>
            </a:extLst>
          </p:cNvPr>
          <p:cNvSpPr txBox="1"/>
          <p:nvPr/>
        </p:nvSpPr>
        <p:spPr>
          <a:xfrm>
            <a:off x="395536" y="1052736"/>
            <a:ext cx="3877985" cy="461665"/>
          </a:xfrm>
          <a:prstGeom prst="rect">
            <a:avLst/>
          </a:prstGeom>
          <a:noFill/>
        </p:spPr>
        <p:txBody>
          <a:bodyPr wrap="none" rtlCol="0">
            <a:spAutoFit/>
          </a:bodyPr>
          <a:lstStyle/>
          <a:p>
            <a:r>
              <a:rPr lang="ja-JP" altLang="en-US" sz="2400"/>
              <a:t>以下の社員データを考える</a:t>
            </a:r>
            <a:endParaRPr kumimoji="1" lang="ja-JP" altLang="en-US" sz="2400"/>
          </a:p>
        </p:txBody>
      </p:sp>
      <p:sp>
        <p:nvSpPr>
          <p:cNvPr id="4" name="テキスト ボックス 3">
            <a:extLst>
              <a:ext uri="{FF2B5EF4-FFF2-40B4-BE49-F238E27FC236}">
                <a16:creationId xmlns:a16="http://schemas.microsoft.com/office/drawing/2014/main" id="{86389625-5F11-1346-B072-6ECDAF5F18E8}"/>
              </a:ext>
            </a:extLst>
          </p:cNvPr>
          <p:cNvSpPr txBox="1"/>
          <p:nvPr/>
        </p:nvSpPr>
        <p:spPr>
          <a:xfrm>
            <a:off x="611560" y="1556792"/>
            <a:ext cx="2930610" cy="1200329"/>
          </a:xfrm>
          <a:prstGeom prst="rect">
            <a:avLst/>
          </a:prstGeom>
          <a:noFill/>
        </p:spPr>
        <p:txBody>
          <a:bodyPr wrap="none" rtlCol="0">
            <a:spAutoFit/>
          </a:bodyPr>
          <a:lstStyle/>
          <a:p>
            <a:r>
              <a:rPr kumimoji="1" lang="ja-JP" altLang="en-US" sz="2400"/>
              <a:t>・名前</a:t>
            </a:r>
            <a:r>
              <a:rPr kumimoji="1" lang="en-US" altLang="ja-JP" sz="2400"/>
              <a:t> (</a:t>
            </a:r>
            <a:r>
              <a:rPr kumimoji="1" lang="ja-JP" altLang="en-US" sz="2400"/>
              <a:t>文字列</a:t>
            </a:r>
            <a:r>
              <a:rPr kumimoji="1" lang="en-US" altLang="ja-JP" sz="2400"/>
              <a:t>)</a:t>
            </a:r>
          </a:p>
          <a:p>
            <a:r>
              <a:rPr lang="ja-JP" altLang="en-US" sz="2400"/>
              <a:t>・年齢</a:t>
            </a:r>
            <a:r>
              <a:rPr lang="en-US" altLang="ja-JP" sz="2400"/>
              <a:t> (</a:t>
            </a:r>
            <a:r>
              <a:rPr lang="ja-JP" altLang="en-US" sz="2400"/>
              <a:t>整数</a:t>
            </a:r>
            <a:r>
              <a:rPr lang="en-US" altLang="ja-JP" sz="2400"/>
              <a:t>)</a:t>
            </a:r>
          </a:p>
          <a:p>
            <a:r>
              <a:rPr kumimoji="1" lang="ja-JP" altLang="en-US" sz="2400"/>
              <a:t>・所属部署</a:t>
            </a:r>
            <a:r>
              <a:rPr kumimoji="1" lang="en-US" altLang="ja-JP" sz="2400"/>
              <a:t> (</a:t>
            </a:r>
            <a:r>
              <a:rPr kumimoji="1" lang="ja-JP" altLang="en-US" sz="2400"/>
              <a:t>文字列</a:t>
            </a:r>
            <a:r>
              <a:rPr kumimoji="1" lang="en-US" altLang="ja-JP" sz="2400"/>
              <a:t>)</a:t>
            </a:r>
            <a:endParaRPr kumimoji="1" lang="ja-JP" altLang="en-US" sz="2400"/>
          </a:p>
        </p:txBody>
      </p:sp>
      <p:sp>
        <p:nvSpPr>
          <p:cNvPr id="5" name="テキスト ボックス 4">
            <a:extLst>
              <a:ext uri="{FF2B5EF4-FFF2-40B4-BE49-F238E27FC236}">
                <a16:creationId xmlns:a16="http://schemas.microsoft.com/office/drawing/2014/main" id="{3E230932-F471-B64F-A4AA-7A5D7970721F}"/>
              </a:ext>
            </a:extLst>
          </p:cNvPr>
          <p:cNvSpPr txBox="1"/>
          <p:nvPr/>
        </p:nvSpPr>
        <p:spPr>
          <a:xfrm>
            <a:off x="611560" y="3501008"/>
            <a:ext cx="6936514" cy="1200329"/>
          </a:xfrm>
          <a:prstGeom prst="rect">
            <a:avLst/>
          </a:prstGeom>
          <a:noFill/>
        </p:spPr>
        <p:txBody>
          <a:bodyPr wrap="none" rtlCol="0">
            <a:spAutoFit/>
          </a:bodyPr>
          <a:lstStyle/>
          <a:p>
            <a:r>
              <a:rPr lang="ja-JP" altLang="en-US" sz="2400"/>
              <a:t>・</a:t>
            </a:r>
            <a:r>
              <a:rPr kumimoji="1" lang="ja-JP" altLang="en-US" sz="2400"/>
              <a:t>名前は</a:t>
            </a:r>
            <a:r>
              <a:rPr lang="en-US" altLang="ja-JP" sz="2400"/>
              <a:t>20</a:t>
            </a:r>
            <a:r>
              <a:rPr lang="ja-JP" altLang="en-US" sz="2400"/>
              <a:t>文字以内</a:t>
            </a:r>
            <a:endParaRPr lang="en-US" altLang="ja-JP" sz="2400"/>
          </a:p>
          <a:p>
            <a:r>
              <a:rPr kumimoji="1" lang="ja-JP" altLang="en-US" sz="2400"/>
              <a:t>・年齢</a:t>
            </a:r>
            <a:r>
              <a:rPr lang="ja-JP" altLang="en-US" sz="2400"/>
              <a:t>の数値は</a:t>
            </a:r>
            <a:r>
              <a:rPr kumimoji="1" lang="ja-JP" altLang="en-US" sz="2400"/>
              <a:t>正</a:t>
            </a:r>
            <a:endParaRPr kumimoji="1" lang="en-US" altLang="ja-JP" sz="2400"/>
          </a:p>
          <a:p>
            <a:r>
              <a:rPr lang="ja-JP" altLang="en-US" sz="2400"/>
              <a:t>・所属部署は「</a:t>
            </a:r>
            <a:r>
              <a:rPr lang="en-US" altLang="ja-JP" sz="2400"/>
              <a:t>A</a:t>
            </a:r>
            <a:r>
              <a:rPr lang="ja-JP" altLang="en-US" sz="2400"/>
              <a:t>課」「</a:t>
            </a:r>
            <a:r>
              <a:rPr lang="en-US" altLang="ja-JP" sz="2400"/>
              <a:t>B</a:t>
            </a:r>
            <a:r>
              <a:rPr lang="ja-JP" altLang="en-US" sz="2400"/>
              <a:t>課」「</a:t>
            </a:r>
            <a:r>
              <a:rPr lang="en-US" altLang="ja-JP" sz="2400"/>
              <a:t>C</a:t>
            </a:r>
            <a:r>
              <a:rPr lang="ja-JP" altLang="en-US" sz="2400"/>
              <a:t>課」のいずれか</a:t>
            </a:r>
            <a:endParaRPr lang="en-US" altLang="ja-JP" sz="2400"/>
          </a:p>
        </p:txBody>
      </p:sp>
      <p:sp>
        <p:nvSpPr>
          <p:cNvPr id="6" name="テキスト ボックス 5">
            <a:extLst>
              <a:ext uri="{FF2B5EF4-FFF2-40B4-BE49-F238E27FC236}">
                <a16:creationId xmlns:a16="http://schemas.microsoft.com/office/drawing/2014/main" id="{34EA7696-03C8-564B-BF78-EBBAEE073FC6}"/>
              </a:ext>
            </a:extLst>
          </p:cNvPr>
          <p:cNvSpPr txBox="1"/>
          <p:nvPr/>
        </p:nvSpPr>
        <p:spPr>
          <a:xfrm>
            <a:off x="323528" y="2924944"/>
            <a:ext cx="4493538" cy="461665"/>
          </a:xfrm>
          <a:prstGeom prst="rect">
            <a:avLst/>
          </a:prstGeom>
          <a:noFill/>
        </p:spPr>
        <p:txBody>
          <a:bodyPr wrap="none" rtlCol="0">
            <a:spAutoFit/>
          </a:bodyPr>
          <a:lstStyle/>
          <a:p>
            <a:r>
              <a:rPr kumimoji="1" lang="ja-JP" altLang="en-US" sz="2400"/>
              <a:t>各データには以下の</a:t>
            </a:r>
            <a:r>
              <a:rPr kumimoji="1" lang="ja-JP" altLang="en-US" sz="2400">
                <a:solidFill>
                  <a:srgbClr val="FF0000"/>
                </a:solidFill>
              </a:rPr>
              <a:t>制約</a:t>
            </a:r>
            <a:r>
              <a:rPr kumimoji="1" lang="ja-JP" altLang="en-US" sz="2400"/>
              <a:t>がある</a:t>
            </a:r>
          </a:p>
        </p:txBody>
      </p:sp>
      <p:sp>
        <p:nvSpPr>
          <p:cNvPr id="7" name="テキスト ボックス 6">
            <a:extLst>
              <a:ext uri="{FF2B5EF4-FFF2-40B4-BE49-F238E27FC236}">
                <a16:creationId xmlns:a16="http://schemas.microsoft.com/office/drawing/2014/main" id="{192F41DC-4DF1-E946-8F54-F10687039EDD}"/>
              </a:ext>
            </a:extLst>
          </p:cNvPr>
          <p:cNvSpPr txBox="1"/>
          <p:nvPr/>
        </p:nvSpPr>
        <p:spPr>
          <a:xfrm>
            <a:off x="323528" y="4941168"/>
            <a:ext cx="4801314" cy="461665"/>
          </a:xfrm>
          <a:prstGeom prst="rect">
            <a:avLst/>
          </a:prstGeom>
          <a:noFill/>
        </p:spPr>
        <p:txBody>
          <a:bodyPr wrap="none" rtlCol="0">
            <a:spAutoFit/>
          </a:bodyPr>
          <a:lstStyle/>
          <a:p>
            <a:r>
              <a:rPr kumimoji="1" lang="ja-JP" altLang="en-US" sz="2400"/>
              <a:t>データの新規作成パスは</a:t>
            </a:r>
            <a:r>
              <a:rPr kumimoji="1" lang="ja-JP" altLang="en-US" sz="2400">
                <a:solidFill>
                  <a:srgbClr val="FF0000"/>
                </a:solidFill>
              </a:rPr>
              <a:t>複数</a:t>
            </a:r>
            <a:r>
              <a:rPr kumimoji="1" lang="ja-JP" altLang="en-US" sz="2400"/>
              <a:t>ある</a:t>
            </a:r>
          </a:p>
        </p:txBody>
      </p:sp>
      <p:sp>
        <p:nvSpPr>
          <p:cNvPr id="8" name="テキスト ボックス 7">
            <a:extLst>
              <a:ext uri="{FF2B5EF4-FFF2-40B4-BE49-F238E27FC236}">
                <a16:creationId xmlns:a16="http://schemas.microsoft.com/office/drawing/2014/main" id="{E75B4D02-DBE5-F146-B3F1-334B19D1B540}"/>
              </a:ext>
            </a:extLst>
          </p:cNvPr>
          <p:cNvSpPr txBox="1"/>
          <p:nvPr/>
        </p:nvSpPr>
        <p:spPr>
          <a:xfrm>
            <a:off x="611560" y="5445224"/>
            <a:ext cx="2954655" cy="830997"/>
          </a:xfrm>
          <a:prstGeom prst="rect">
            <a:avLst/>
          </a:prstGeom>
          <a:noFill/>
        </p:spPr>
        <p:txBody>
          <a:bodyPr wrap="none" rtlCol="0">
            <a:spAutoFit/>
          </a:bodyPr>
          <a:lstStyle/>
          <a:p>
            <a:r>
              <a:rPr lang="ja-JP" altLang="en-US" sz="2400"/>
              <a:t>・ウェブから入力</a:t>
            </a:r>
            <a:endParaRPr lang="en-US" altLang="ja-JP" sz="2400"/>
          </a:p>
          <a:p>
            <a:r>
              <a:rPr lang="ja-JP" altLang="en-US" sz="2400"/>
              <a:t>・ファイルから入力</a:t>
            </a:r>
            <a:endParaRPr lang="en-US" altLang="ja-JP" sz="2400"/>
          </a:p>
        </p:txBody>
      </p:sp>
    </p:spTree>
    <p:extLst>
      <p:ext uri="{BB962C8B-B14F-4D97-AF65-F5344CB8AC3E}">
        <p14:creationId xmlns:p14="http://schemas.microsoft.com/office/powerpoint/2010/main" val="290494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0C8167-E787-CF47-AE2D-BDF2855993A9}"/>
              </a:ext>
            </a:extLst>
          </p:cNvPr>
          <p:cNvSpPr>
            <a:spLocks noGrp="1"/>
          </p:cNvSpPr>
          <p:nvPr>
            <p:ph type="body" sz="quarter" idx="10"/>
          </p:nvPr>
        </p:nvSpPr>
        <p:spPr/>
        <p:txBody>
          <a:bodyPr/>
          <a:lstStyle/>
          <a:p>
            <a:r>
              <a:rPr kumimoji="1" lang="ja-JP" altLang="en-US"/>
              <a:t>責任の移譲</a:t>
            </a:r>
          </a:p>
        </p:txBody>
      </p:sp>
      <p:sp>
        <p:nvSpPr>
          <p:cNvPr id="3" name="正方形/長方形 2">
            <a:extLst>
              <a:ext uri="{FF2B5EF4-FFF2-40B4-BE49-F238E27FC236}">
                <a16:creationId xmlns:a16="http://schemas.microsoft.com/office/drawing/2014/main" id="{9E1BCA9A-AD60-4141-9081-2EB4E13DBB60}"/>
              </a:ext>
            </a:extLst>
          </p:cNvPr>
          <p:cNvSpPr/>
          <p:nvPr/>
        </p:nvSpPr>
        <p:spPr>
          <a:xfrm>
            <a:off x="323528"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B8C5DF3-316A-694B-9A07-01D31323617A}"/>
              </a:ext>
            </a:extLst>
          </p:cNvPr>
          <p:cNvSpPr txBox="1"/>
          <p:nvPr/>
        </p:nvSpPr>
        <p:spPr>
          <a:xfrm>
            <a:off x="251520" y="1412776"/>
            <a:ext cx="3647152" cy="369332"/>
          </a:xfrm>
          <a:prstGeom prst="rect">
            <a:avLst/>
          </a:prstGeom>
          <a:noFill/>
        </p:spPr>
        <p:txBody>
          <a:bodyPr wrap="none" rtlCol="0">
            <a:spAutoFit/>
          </a:bodyPr>
          <a:lstStyle/>
          <a:p>
            <a:r>
              <a:rPr kumimoji="1" lang="ja-JP" altLang="en-US"/>
              <a:t>ウェブ入力ルーチンでのチェック</a:t>
            </a:r>
          </a:p>
        </p:txBody>
      </p:sp>
      <p:sp>
        <p:nvSpPr>
          <p:cNvPr id="5" name="テキスト ボックス 4">
            <a:extLst>
              <a:ext uri="{FF2B5EF4-FFF2-40B4-BE49-F238E27FC236}">
                <a16:creationId xmlns:a16="http://schemas.microsoft.com/office/drawing/2014/main" id="{4A2A399F-38E8-D14F-9041-805340FBF683}"/>
              </a:ext>
            </a:extLst>
          </p:cNvPr>
          <p:cNvSpPr txBox="1"/>
          <p:nvPr/>
        </p:nvSpPr>
        <p:spPr>
          <a:xfrm>
            <a:off x="4788024" y="1412776"/>
            <a:ext cx="3877985" cy="369332"/>
          </a:xfrm>
          <a:prstGeom prst="rect">
            <a:avLst/>
          </a:prstGeom>
          <a:noFill/>
        </p:spPr>
        <p:txBody>
          <a:bodyPr wrap="none" rtlCol="0">
            <a:spAutoFit/>
          </a:bodyPr>
          <a:lstStyle/>
          <a:p>
            <a:r>
              <a:rPr kumimoji="1" lang="ja-JP" altLang="en-US"/>
              <a:t>ファイル入力ルーチンでのチェック</a:t>
            </a:r>
          </a:p>
        </p:txBody>
      </p:sp>
      <p:sp>
        <p:nvSpPr>
          <p:cNvPr id="6" name="正方形/長方形 5">
            <a:extLst>
              <a:ext uri="{FF2B5EF4-FFF2-40B4-BE49-F238E27FC236}">
                <a16:creationId xmlns:a16="http://schemas.microsoft.com/office/drawing/2014/main" id="{409DE7FA-789F-144F-8220-2D79375F509A}"/>
              </a:ext>
            </a:extLst>
          </p:cNvPr>
          <p:cNvSpPr/>
          <p:nvPr/>
        </p:nvSpPr>
        <p:spPr>
          <a:xfrm>
            <a:off x="4860032"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cxnSp>
        <p:nvCxnSpPr>
          <p:cNvPr id="8" name="カギ線コネクタ 7">
            <a:extLst>
              <a:ext uri="{FF2B5EF4-FFF2-40B4-BE49-F238E27FC236}">
                <a16:creationId xmlns:a16="http://schemas.microsoft.com/office/drawing/2014/main" id="{D9D8BF6F-CD80-184F-8A94-BEA0072EE8A9}"/>
              </a:ext>
            </a:extLst>
          </p:cNvPr>
          <p:cNvCxnSpPr>
            <a:stCxn id="3" idx="2"/>
            <a:endCxn id="6" idx="2"/>
          </p:cNvCxnSpPr>
          <p:nvPr/>
        </p:nvCxnSpPr>
        <p:spPr>
          <a:xfrm rot="16200000" flipH="1">
            <a:off x="4680012" y="1177010"/>
            <a:ext cx="12700" cy="4536504"/>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9C1DB94-2362-684B-A252-9F993D30221C}"/>
              </a:ext>
            </a:extLst>
          </p:cNvPr>
          <p:cNvSpPr txBox="1"/>
          <p:nvPr/>
        </p:nvSpPr>
        <p:spPr>
          <a:xfrm>
            <a:off x="3419872" y="3789040"/>
            <a:ext cx="2492990" cy="400110"/>
          </a:xfrm>
          <a:prstGeom prst="rect">
            <a:avLst/>
          </a:prstGeom>
          <a:noFill/>
        </p:spPr>
        <p:txBody>
          <a:bodyPr wrap="none" rtlCol="0">
            <a:spAutoFit/>
          </a:bodyPr>
          <a:lstStyle/>
          <a:p>
            <a:r>
              <a:rPr kumimoji="1" lang="ja-JP" altLang="en-US" sz="2000"/>
              <a:t>処理が重複している</a:t>
            </a:r>
          </a:p>
        </p:txBody>
      </p:sp>
      <p:sp>
        <p:nvSpPr>
          <p:cNvPr id="11" name="テキスト ボックス 10">
            <a:extLst>
              <a:ext uri="{FF2B5EF4-FFF2-40B4-BE49-F238E27FC236}">
                <a16:creationId xmlns:a16="http://schemas.microsoft.com/office/drawing/2014/main" id="{586E5CCB-421D-4242-9F06-49497881BD09}"/>
              </a:ext>
            </a:extLst>
          </p:cNvPr>
          <p:cNvSpPr txBox="1"/>
          <p:nvPr/>
        </p:nvSpPr>
        <p:spPr>
          <a:xfrm>
            <a:off x="323528" y="4581128"/>
            <a:ext cx="8327921" cy="707886"/>
          </a:xfrm>
          <a:prstGeom prst="rect">
            <a:avLst/>
          </a:prstGeom>
          <a:noFill/>
        </p:spPr>
        <p:txBody>
          <a:bodyPr wrap="none" rtlCol="0">
            <a:spAutoFit/>
          </a:bodyPr>
          <a:lstStyle/>
          <a:p>
            <a:r>
              <a:rPr kumimoji="1" lang="ja-JP" altLang="en-US" sz="2000"/>
              <a:t>・将来、「</a:t>
            </a:r>
            <a:r>
              <a:rPr kumimoji="1" lang="en-US" altLang="ja-JP" sz="2000"/>
              <a:t>D</a:t>
            </a:r>
            <a:r>
              <a:rPr kumimoji="1" lang="ja-JP" altLang="en-US" sz="2000"/>
              <a:t>課」が増えたら、両方のルーチンを修正しないといけない</a:t>
            </a:r>
            <a:endParaRPr kumimoji="1" lang="en-US" altLang="ja-JP" sz="2000"/>
          </a:p>
          <a:p>
            <a:r>
              <a:rPr kumimoji="1" lang="ja-JP" altLang="en-US" sz="2000"/>
              <a:t>・どこでデータをいじっているかわからないので修正漏れが生じる</a:t>
            </a:r>
          </a:p>
        </p:txBody>
      </p:sp>
    </p:spTree>
    <p:extLst>
      <p:ext uri="{BB962C8B-B14F-4D97-AF65-F5344CB8AC3E}">
        <p14:creationId xmlns:p14="http://schemas.microsoft.com/office/powerpoint/2010/main" val="215057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96532-5BA3-E14A-A94F-F274F38D11F8}"/>
              </a:ext>
            </a:extLst>
          </p:cNvPr>
          <p:cNvSpPr>
            <a:spLocks noGrp="1"/>
          </p:cNvSpPr>
          <p:nvPr>
            <p:ph type="body" sz="quarter" idx="10"/>
          </p:nvPr>
        </p:nvSpPr>
        <p:spPr/>
        <p:txBody>
          <a:bodyPr/>
          <a:lstStyle/>
          <a:p>
            <a:r>
              <a:rPr kumimoji="1" lang="en-US" altLang="ja-JP"/>
              <a:t>DRY</a:t>
            </a:r>
            <a:r>
              <a:rPr kumimoji="1" lang="ja-JP" altLang="en-US"/>
              <a:t>原則</a:t>
            </a:r>
          </a:p>
        </p:txBody>
      </p:sp>
      <p:sp>
        <p:nvSpPr>
          <p:cNvPr id="3" name="テキスト ボックス 2">
            <a:extLst>
              <a:ext uri="{FF2B5EF4-FFF2-40B4-BE49-F238E27FC236}">
                <a16:creationId xmlns:a16="http://schemas.microsoft.com/office/drawing/2014/main" id="{3F2AC63A-CB50-4A40-9F5D-BC59524BE94B}"/>
              </a:ext>
            </a:extLst>
          </p:cNvPr>
          <p:cNvSpPr txBox="1"/>
          <p:nvPr/>
        </p:nvSpPr>
        <p:spPr>
          <a:xfrm>
            <a:off x="827584" y="1340768"/>
            <a:ext cx="7021089" cy="1015663"/>
          </a:xfrm>
          <a:prstGeom prst="rect">
            <a:avLst/>
          </a:prstGeom>
          <a:noFill/>
        </p:spPr>
        <p:txBody>
          <a:bodyPr wrap="none" rtlCol="0">
            <a:spAutoFit/>
          </a:bodyPr>
          <a:lstStyle/>
          <a:p>
            <a:r>
              <a:rPr kumimoji="1" lang="en-US" altLang="ja-JP" sz="6000">
                <a:solidFill>
                  <a:srgbClr val="FF0000"/>
                </a:solidFill>
              </a:rPr>
              <a:t>D</a:t>
            </a:r>
            <a:r>
              <a:rPr kumimoji="1" lang="en-US" altLang="ja-JP" sz="6000"/>
              <a:t>on't </a:t>
            </a:r>
            <a:r>
              <a:rPr kumimoji="1" lang="en-US" altLang="ja-JP" sz="6000">
                <a:solidFill>
                  <a:srgbClr val="FF0000"/>
                </a:solidFill>
              </a:rPr>
              <a:t>R</a:t>
            </a:r>
            <a:r>
              <a:rPr kumimoji="1" lang="en-US" altLang="ja-JP" sz="6000"/>
              <a:t>epeat </a:t>
            </a:r>
            <a:r>
              <a:rPr kumimoji="1" lang="en-US" altLang="ja-JP" sz="6000">
                <a:solidFill>
                  <a:srgbClr val="FF0000"/>
                </a:solidFill>
              </a:rPr>
              <a:t>Y</a:t>
            </a:r>
            <a:r>
              <a:rPr kumimoji="1" lang="en-US" altLang="ja-JP" sz="6000"/>
              <a:t>ourself</a:t>
            </a:r>
            <a:endParaRPr kumimoji="1" lang="ja-JP" altLang="en-US" sz="6000"/>
          </a:p>
        </p:txBody>
      </p:sp>
      <p:pic>
        <p:nvPicPr>
          <p:cNvPr id="4" name="図 3">
            <a:extLst>
              <a:ext uri="{FF2B5EF4-FFF2-40B4-BE49-F238E27FC236}">
                <a16:creationId xmlns:a16="http://schemas.microsoft.com/office/drawing/2014/main" id="{B3771597-2F75-5445-B4D2-77CE82D88222}"/>
              </a:ext>
            </a:extLst>
          </p:cNvPr>
          <p:cNvPicPr>
            <a:picLocks noChangeAspect="1"/>
          </p:cNvPicPr>
          <p:nvPr/>
        </p:nvPicPr>
        <p:blipFill>
          <a:blip r:embed="rId2"/>
          <a:stretch>
            <a:fillRect/>
          </a:stretch>
        </p:blipFill>
        <p:spPr>
          <a:xfrm>
            <a:off x="3491880" y="2564904"/>
            <a:ext cx="2019300" cy="2857500"/>
          </a:xfrm>
          <a:prstGeom prst="rect">
            <a:avLst/>
          </a:prstGeom>
        </p:spPr>
      </p:pic>
      <p:sp>
        <p:nvSpPr>
          <p:cNvPr id="5" name="テキスト ボックス 4">
            <a:extLst>
              <a:ext uri="{FF2B5EF4-FFF2-40B4-BE49-F238E27FC236}">
                <a16:creationId xmlns:a16="http://schemas.microsoft.com/office/drawing/2014/main" id="{678B3BC8-A770-7A43-A686-83AF9788C16C}"/>
              </a:ext>
            </a:extLst>
          </p:cNvPr>
          <p:cNvSpPr txBox="1"/>
          <p:nvPr/>
        </p:nvSpPr>
        <p:spPr>
          <a:xfrm>
            <a:off x="971600" y="5661248"/>
            <a:ext cx="6955750" cy="461665"/>
          </a:xfrm>
          <a:prstGeom prst="rect">
            <a:avLst/>
          </a:prstGeom>
          <a:noFill/>
        </p:spPr>
        <p:txBody>
          <a:bodyPr wrap="none" rtlCol="0">
            <a:spAutoFit/>
          </a:bodyPr>
          <a:lstStyle/>
          <a:p>
            <a:r>
              <a:rPr kumimoji="1" lang="ja-JP" altLang="en-US" sz="2400"/>
              <a:t>似たような処理を複数回記述していたら危険信号</a:t>
            </a:r>
          </a:p>
        </p:txBody>
      </p:sp>
    </p:spTree>
    <p:extLst>
      <p:ext uri="{BB962C8B-B14F-4D97-AF65-F5344CB8AC3E}">
        <p14:creationId xmlns:p14="http://schemas.microsoft.com/office/powerpoint/2010/main" val="1656045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AF9054-105A-CF45-8A9D-2884D7231008}"/>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72A0C479-1BE5-0740-BC11-ACCE13825FB4}"/>
              </a:ext>
            </a:extLst>
          </p:cNvPr>
          <p:cNvSpPr txBox="1"/>
          <p:nvPr/>
        </p:nvSpPr>
        <p:spPr>
          <a:xfrm>
            <a:off x="251520" y="1124744"/>
            <a:ext cx="8135560" cy="400110"/>
          </a:xfrm>
          <a:prstGeom prst="rect">
            <a:avLst/>
          </a:prstGeom>
          <a:noFill/>
        </p:spPr>
        <p:txBody>
          <a:bodyPr wrap="none" rtlCol="0">
            <a:spAutoFit/>
          </a:bodyPr>
          <a:lstStyle/>
          <a:p>
            <a:r>
              <a:rPr kumimoji="1" lang="ja-JP" altLang="en-US" sz="2000"/>
              <a:t>社員データが正しいかどうかは、社員データ自身が知っているべき</a:t>
            </a:r>
          </a:p>
        </p:txBody>
      </p:sp>
      <p:sp>
        <p:nvSpPr>
          <p:cNvPr id="4" name="正方形/長方形 3">
            <a:extLst>
              <a:ext uri="{FF2B5EF4-FFF2-40B4-BE49-F238E27FC236}">
                <a16:creationId xmlns:a16="http://schemas.microsoft.com/office/drawing/2014/main" id="{7FEF00A8-A630-204E-AFDD-2AF423E84AAA}"/>
              </a:ext>
            </a:extLst>
          </p:cNvPr>
          <p:cNvSpPr/>
          <p:nvPr/>
        </p:nvSpPr>
        <p:spPr>
          <a:xfrm>
            <a:off x="179512" y="2276872"/>
            <a:ext cx="5616624" cy="923330"/>
          </a:xfrm>
          <a:prstGeom prst="rect">
            <a:avLst/>
          </a:prstGeom>
          <a:ln>
            <a:solidFill>
              <a:schemeClr val="tx1"/>
            </a:solidFill>
          </a:ln>
        </p:spPr>
        <p:txBody>
          <a:bodyPr wrap="square">
            <a:spAutoFit/>
          </a:bodyPr>
          <a:lstStyle/>
          <a:p>
            <a:r>
              <a:rPr lang="en" altLang="ja-JP" b="0">
                <a:solidFill>
                  <a:srgbClr val="24292E"/>
                </a:solidFill>
                <a:effectLst/>
                <a:latin typeface="Menlo" panose="020B0609030804020204" pitchFamily="49" charset="0"/>
              </a:rPr>
              <a:t>person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EmployeeData(name, age, group)</a:t>
            </a:r>
            <a:endParaRPr lang="en" altLang="ja-JP" b="0">
              <a:solidFill>
                <a:srgbClr val="24292E"/>
              </a:solidFill>
              <a:effectLst/>
              <a:latin typeface="Menlo" panose="020B0609030804020204" pitchFamily="49" charset="0"/>
            </a:endParaRPr>
          </a:p>
          <a:p>
            <a:r>
              <a:rPr lang="en" altLang="ja-JP" b="0">
                <a:solidFill>
                  <a:srgbClr val="D73A49"/>
                </a:solidFill>
                <a:effectLst/>
                <a:latin typeface="Menlo" panose="020B0609030804020204" pitchFamily="49" charset="0"/>
              </a:rPr>
              <a:t>if</a:t>
            </a:r>
            <a:r>
              <a:rPr lang="en" altLang="ja-JP" b="0">
                <a:solidFill>
                  <a:srgbClr val="24292E"/>
                </a:solidFill>
                <a:effectLst/>
                <a:latin typeface="Menlo" panose="020B0609030804020204" pitchFamily="49" charset="0"/>
              </a:rPr>
              <a:t> person.</a:t>
            </a:r>
            <a:r>
              <a:rPr lang="en" altLang="ja-JP" b="0">
                <a:solidFill>
                  <a:srgbClr val="6F42C1"/>
                </a:solidFill>
                <a:effectLst/>
                <a:latin typeface="Menlo" panose="020B0609030804020204" pitchFamily="49" charset="0"/>
              </a:rPr>
              <a:t>is_valid()</a:t>
            </a:r>
            <a:r>
              <a:rPr lang="en" altLang="ja-JP" b="0">
                <a:solidFill>
                  <a:srgbClr val="24292E"/>
                </a:solidFill>
                <a:effectLst/>
                <a:latin typeface="Menlo" panose="020B0609030804020204" pitchFamily="49" charset="0"/>
              </a:rPr>
              <a:t>:</a:t>
            </a:r>
          </a:p>
          <a:p>
            <a:r>
              <a:rPr lang="en" altLang="ja-JP">
                <a:solidFill>
                  <a:srgbClr val="24292E"/>
                </a:solidFill>
                <a:latin typeface="Menlo" panose="020B0609030804020204" pitchFamily="49" charset="0"/>
              </a:rPr>
              <a:t>  </a:t>
            </a:r>
            <a:r>
              <a:rPr lang="en" altLang="ja-JP" b="0">
                <a:solidFill>
                  <a:srgbClr val="24292E"/>
                </a:solidFill>
                <a:effectLst/>
                <a:latin typeface="Menlo" panose="020B0609030804020204" pitchFamily="49" charset="0"/>
              </a:rPr>
              <a:t>data.</a:t>
            </a:r>
            <a:r>
              <a:rPr lang="en" altLang="ja-JP" b="0">
                <a:solidFill>
                  <a:srgbClr val="6F42C1"/>
                </a:solidFill>
                <a:effectLst/>
                <a:latin typeface="Menlo" panose="020B0609030804020204" pitchFamily="49" charset="0"/>
              </a:rPr>
              <a:t>add(person)</a:t>
            </a:r>
            <a:endParaRPr lang="en" altLang="ja-JP"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A7EC452-F79F-4544-9199-E0F54FBE2F42}"/>
              </a:ext>
            </a:extLst>
          </p:cNvPr>
          <p:cNvSpPr txBox="1"/>
          <p:nvPr/>
        </p:nvSpPr>
        <p:spPr>
          <a:xfrm>
            <a:off x="6084168" y="2060848"/>
            <a:ext cx="2954655" cy="646331"/>
          </a:xfrm>
          <a:prstGeom prst="rect">
            <a:avLst/>
          </a:prstGeom>
          <a:noFill/>
        </p:spPr>
        <p:txBody>
          <a:bodyPr wrap="none" rtlCol="0">
            <a:spAutoFit/>
          </a:bodyPr>
          <a:lstStyle/>
          <a:p>
            <a:r>
              <a:rPr kumimoji="1" lang="ja-JP" altLang="en-US"/>
              <a:t>とりあえず指定のデータで</a:t>
            </a:r>
            <a:endParaRPr kumimoji="1" lang="en-US" altLang="ja-JP"/>
          </a:p>
          <a:p>
            <a:r>
              <a:rPr lang="ja-JP" altLang="en-US"/>
              <a:t>社員データを作る</a:t>
            </a:r>
            <a:endParaRPr kumimoji="1" lang="ja-JP" altLang="en-US"/>
          </a:p>
        </p:txBody>
      </p:sp>
      <p:sp>
        <p:nvSpPr>
          <p:cNvPr id="6" name="テキスト ボックス 5">
            <a:extLst>
              <a:ext uri="{FF2B5EF4-FFF2-40B4-BE49-F238E27FC236}">
                <a16:creationId xmlns:a16="http://schemas.microsoft.com/office/drawing/2014/main" id="{C83EE809-DD45-FF46-9A4C-207902A24979}"/>
              </a:ext>
            </a:extLst>
          </p:cNvPr>
          <p:cNvSpPr txBox="1"/>
          <p:nvPr/>
        </p:nvSpPr>
        <p:spPr>
          <a:xfrm>
            <a:off x="6084168" y="2780928"/>
            <a:ext cx="2723823" cy="369332"/>
          </a:xfrm>
          <a:prstGeom prst="rect">
            <a:avLst/>
          </a:prstGeom>
          <a:noFill/>
        </p:spPr>
        <p:txBody>
          <a:bodyPr wrap="none" rtlCol="0">
            <a:spAutoFit/>
          </a:bodyPr>
          <a:lstStyle/>
          <a:p>
            <a:r>
              <a:rPr kumimoji="1" lang="ja-JP" altLang="en-US"/>
              <a:t>データが正しければ追加</a:t>
            </a:r>
          </a:p>
        </p:txBody>
      </p:sp>
      <p:pic>
        <p:nvPicPr>
          <p:cNvPr id="8" name="図 7">
            <a:extLst>
              <a:ext uri="{FF2B5EF4-FFF2-40B4-BE49-F238E27FC236}">
                <a16:creationId xmlns:a16="http://schemas.microsoft.com/office/drawing/2014/main" id="{1056D83E-0620-8D45-AD87-037EF69DFBC7}"/>
              </a:ext>
            </a:extLst>
          </p:cNvPr>
          <p:cNvPicPr>
            <a:picLocks noChangeAspect="1"/>
          </p:cNvPicPr>
          <p:nvPr/>
        </p:nvPicPr>
        <p:blipFill>
          <a:blip r:embed="rId2"/>
          <a:stretch>
            <a:fillRect/>
          </a:stretch>
        </p:blipFill>
        <p:spPr>
          <a:xfrm>
            <a:off x="1763688" y="5157192"/>
            <a:ext cx="1152128" cy="1152128"/>
          </a:xfrm>
          <a:prstGeom prst="rect">
            <a:avLst/>
          </a:prstGeom>
        </p:spPr>
      </p:pic>
      <p:pic>
        <p:nvPicPr>
          <p:cNvPr id="9" name="図 8">
            <a:extLst>
              <a:ext uri="{FF2B5EF4-FFF2-40B4-BE49-F238E27FC236}">
                <a16:creationId xmlns:a16="http://schemas.microsoft.com/office/drawing/2014/main" id="{894AF3C4-92C1-954D-AB79-8B7F0583DCFF}"/>
              </a:ext>
            </a:extLst>
          </p:cNvPr>
          <p:cNvPicPr>
            <a:picLocks noChangeAspect="1"/>
          </p:cNvPicPr>
          <p:nvPr/>
        </p:nvPicPr>
        <p:blipFill>
          <a:blip r:embed="rId3"/>
          <a:stretch>
            <a:fillRect/>
          </a:stretch>
        </p:blipFill>
        <p:spPr>
          <a:xfrm>
            <a:off x="6156176" y="5157192"/>
            <a:ext cx="851946" cy="1183258"/>
          </a:xfrm>
          <a:prstGeom prst="rect">
            <a:avLst/>
          </a:prstGeom>
        </p:spPr>
      </p:pic>
      <p:sp>
        <p:nvSpPr>
          <p:cNvPr id="10" name="角丸四角形吹き出し 9">
            <a:extLst>
              <a:ext uri="{FF2B5EF4-FFF2-40B4-BE49-F238E27FC236}">
                <a16:creationId xmlns:a16="http://schemas.microsoft.com/office/drawing/2014/main" id="{C8DF3052-06EB-004F-B853-8A665E7E61F4}"/>
              </a:ext>
            </a:extLst>
          </p:cNvPr>
          <p:cNvSpPr/>
          <p:nvPr/>
        </p:nvSpPr>
        <p:spPr>
          <a:xfrm>
            <a:off x="3491880" y="5013176"/>
            <a:ext cx="2232248" cy="720080"/>
          </a:xfrm>
          <a:prstGeom prst="wedgeRoundRectCallout">
            <a:avLst>
              <a:gd name="adj1" fmla="val 65184"/>
              <a:gd name="adj2" fmla="val 4498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データが正しいか確認してください</a:t>
            </a:r>
          </a:p>
        </p:txBody>
      </p:sp>
      <p:sp>
        <p:nvSpPr>
          <p:cNvPr id="11" name="テキスト ボックス 10">
            <a:extLst>
              <a:ext uri="{FF2B5EF4-FFF2-40B4-BE49-F238E27FC236}">
                <a16:creationId xmlns:a16="http://schemas.microsoft.com/office/drawing/2014/main" id="{6DF7C7A0-6361-9F4D-AFD4-61D0DAE66E61}"/>
              </a:ext>
            </a:extLst>
          </p:cNvPr>
          <p:cNvSpPr txBox="1"/>
          <p:nvPr/>
        </p:nvSpPr>
        <p:spPr>
          <a:xfrm>
            <a:off x="1547664" y="4437112"/>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(person)</a:t>
            </a:r>
            <a:endParaRPr kumimoji="1" lang="ja-JP" altLang="en-US" sz="1600"/>
          </a:p>
        </p:txBody>
      </p:sp>
      <p:sp>
        <p:nvSpPr>
          <p:cNvPr id="12" name="テキスト ボックス 11">
            <a:extLst>
              <a:ext uri="{FF2B5EF4-FFF2-40B4-BE49-F238E27FC236}">
                <a16:creationId xmlns:a16="http://schemas.microsoft.com/office/drawing/2014/main" id="{102F97BE-A00B-3C43-A7A5-79AC7363145D}"/>
              </a:ext>
            </a:extLst>
          </p:cNvPr>
          <p:cNvSpPr txBox="1"/>
          <p:nvPr/>
        </p:nvSpPr>
        <p:spPr>
          <a:xfrm>
            <a:off x="3862721" y="4293096"/>
            <a:ext cx="121058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(is_valid)</a:t>
            </a:r>
            <a:endParaRPr kumimoji="1" lang="ja-JP" altLang="en-US" sz="1600"/>
          </a:p>
        </p:txBody>
      </p:sp>
      <p:sp>
        <p:nvSpPr>
          <p:cNvPr id="13" name="正方形/長方形 12">
            <a:extLst>
              <a:ext uri="{FF2B5EF4-FFF2-40B4-BE49-F238E27FC236}">
                <a16:creationId xmlns:a16="http://schemas.microsoft.com/office/drawing/2014/main" id="{038063C4-0B9C-3A4D-B423-4D29CC303399}"/>
              </a:ext>
            </a:extLst>
          </p:cNvPr>
          <p:cNvSpPr/>
          <p:nvPr/>
        </p:nvSpPr>
        <p:spPr>
          <a:xfrm>
            <a:off x="2339752" y="3501008"/>
            <a:ext cx="4381328"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person.is_valid</a:t>
            </a:r>
            <a:r>
              <a:rPr lang="en" altLang="ja-JP" sz="3200" b="0" dirty="0">
                <a:solidFill>
                  <a:srgbClr val="D4D4D4"/>
                </a:solidFill>
                <a:effectLst/>
                <a:latin typeface="Menlo" panose="020B0609030804020204" pitchFamily="49" charset="0"/>
              </a:rPr>
              <a:t>()</a:t>
            </a:r>
          </a:p>
        </p:txBody>
      </p:sp>
      <p:sp>
        <p:nvSpPr>
          <p:cNvPr id="14" name="テキスト ボックス 13">
            <a:extLst>
              <a:ext uri="{FF2B5EF4-FFF2-40B4-BE49-F238E27FC236}">
                <a16:creationId xmlns:a16="http://schemas.microsoft.com/office/drawing/2014/main" id="{4B54A343-5877-784E-A275-EAFAFD718B6A}"/>
              </a:ext>
            </a:extLst>
          </p:cNvPr>
          <p:cNvSpPr txBox="1"/>
          <p:nvPr/>
        </p:nvSpPr>
        <p:spPr>
          <a:xfrm>
            <a:off x="1757561" y="6340450"/>
            <a:ext cx="995978" cy="369332"/>
          </a:xfrm>
          <a:prstGeom prst="rect">
            <a:avLst/>
          </a:prstGeom>
          <a:noFill/>
        </p:spPr>
        <p:txBody>
          <a:bodyPr wrap="none" rtlCol="0">
            <a:spAutoFit/>
          </a:bodyPr>
          <a:lstStyle/>
          <a:p>
            <a:r>
              <a:rPr lang="en-US" altLang="ja-JP" dirty="0"/>
              <a:t>Receiver</a:t>
            </a:r>
            <a:endParaRPr kumimoji="1" lang="ja-JP" altLang="en-US"/>
          </a:p>
        </p:txBody>
      </p:sp>
      <p:sp>
        <p:nvSpPr>
          <p:cNvPr id="15" name="テキスト ボックス 14">
            <a:extLst>
              <a:ext uri="{FF2B5EF4-FFF2-40B4-BE49-F238E27FC236}">
                <a16:creationId xmlns:a16="http://schemas.microsoft.com/office/drawing/2014/main" id="{DF9BDF57-92BD-7F45-9A6F-2BE518CB57C7}"/>
              </a:ext>
            </a:extLst>
          </p:cNvPr>
          <p:cNvSpPr txBox="1"/>
          <p:nvPr/>
        </p:nvSpPr>
        <p:spPr>
          <a:xfrm>
            <a:off x="6156176" y="6291300"/>
            <a:ext cx="835485" cy="369332"/>
          </a:xfrm>
          <a:prstGeom prst="rect">
            <a:avLst/>
          </a:prstGeom>
          <a:noFill/>
        </p:spPr>
        <p:txBody>
          <a:bodyPr wrap="none" rtlCol="0">
            <a:spAutoFit/>
          </a:bodyPr>
          <a:lstStyle/>
          <a:p>
            <a:r>
              <a:rPr lang="en-US" altLang="ja-JP" dirty="0"/>
              <a:t>Sender</a:t>
            </a:r>
            <a:endParaRPr kumimoji="1" lang="ja-JP" altLang="en-US"/>
          </a:p>
        </p:txBody>
      </p:sp>
      <p:sp>
        <p:nvSpPr>
          <p:cNvPr id="16" name="角丸四角形吹き出し 15">
            <a:extLst>
              <a:ext uri="{FF2B5EF4-FFF2-40B4-BE49-F238E27FC236}">
                <a16:creationId xmlns:a16="http://schemas.microsoft.com/office/drawing/2014/main" id="{15C7157A-D26B-A942-8690-D66A6B357787}"/>
              </a:ext>
            </a:extLst>
          </p:cNvPr>
          <p:cNvSpPr/>
          <p:nvPr/>
        </p:nvSpPr>
        <p:spPr>
          <a:xfrm>
            <a:off x="3491880" y="5949280"/>
            <a:ext cx="2232248" cy="720080"/>
          </a:xfrm>
          <a:prstGeom prst="wedgeRoundRectCallout">
            <a:avLst>
              <a:gd name="adj1" fmla="val -70641"/>
              <a:gd name="adj2" fmla="val -6529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はい、大丈夫です</a:t>
            </a:r>
          </a:p>
        </p:txBody>
      </p:sp>
    </p:spTree>
    <p:extLst>
      <p:ext uri="{BB962C8B-B14F-4D97-AF65-F5344CB8AC3E}">
        <p14:creationId xmlns:p14="http://schemas.microsoft.com/office/powerpoint/2010/main" val="396198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8BD737-D114-654C-9D6E-0DEF7DA29BD6}"/>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CBED3FE1-8581-2047-9BD1-C0A4946D0187}"/>
              </a:ext>
            </a:extLst>
          </p:cNvPr>
          <p:cNvSpPr txBox="1"/>
          <p:nvPr/>
        </p:nvSpPr>
        <p:spPr>
          <a:xfrm>
            <a:off x="467544" y="3212976"/>
            <a:ext cx="3467616" cy="584775"/>
          </a:xfrm>
          <a:prstGeom prst="rect">
            <a:avLst/>
          </a:prstGeom>
          <a:noFill/>
        </p:spPr>
        <p:txBody>
          <a:bodyPr wrap="none" rtlCol="0">
            <a:spAutoFit/>
          </a:bodyPr>
          <a:lstStyle/>
          <a:p>
            <a:r>
              <a:rPr kumimoji="1" lang="ja-JP" altLang="en-US" sz="3200"/>
              <a:t>何がうれしいか？</a:t>
            </a:r>
          </a:p>
        </p:txBody>
      </p:sp>
      <p:sp>
        <p:nvSpPr>
          <p:cNvPr id="5" name="テキスト ボックス 4">
            <a:extLst>
              <a:ext uri="{FF2B5EF4-FFF2-40B4-BE49-F238E27FC236}">
                <a16:creationId xmlns:a16="http://schemas.microsoft.com/office/drawing/2014/main" id="{B7DBA3A0-9DDF-3045-84B8-89390C3E5C3A}"/>
              </a:ext>
            </a:extLst>
          </p:cNvPr>
          <p:cNvSpPr txBox="1"/>
          <p:nvPr/>
        </p:nvSpPr>
        <p:spPr>
          <a:xfrm>
            <a:off x="899592" y="1700808"/>
            <a:ext cx="7725192" cy="954107"/>
          </a:xfrm>
          <a:prstGeom prst="rect">
            <a:avLst/>
          </a:prstGeom>
          <a:noFill/>
        </p:spPr>
        <p:txBody>
          <a:bodyPr wrap="none" rtlCol="0">
            <a:spAutoFit/>
          </a:bodyPr>
          <a:lstStyle/>
          <a:p>
            <a:r>
              <a:rPr kumimoji="1" lang="ja-JP" altLang="en-US" sz="2800"/>
              <a:t>データが正しいことを確認する</a:t>
            </a:r>
            <a:r>
              <a:rPr kumimoji="1" lang="ja-JP" altLang="en-US" sz="2800">
                <a:solidFill>
                  <a:srgbClr val="FF0000"/>
                </a:solidFill>
              </a:rPr>
              <a:t>責任</a:t>
            </a:r>
            <a:r>
              <a:rPr kumimoji="1" lang="ja-JP" altLang="en-US" sz="2800"/>
              <a:t>が</a:t>
            </a:r>
            <a:endParaRPr kumimoji="1" lang="en-US" altLang="ja-JP" sz="2800"/>
          </a:p>
          <a:p>
            <a:r>
              <a:rPr lang="ja-JP" altLang="en-US" sz="2800"/>
              <a:t>呼び出し側からオブジェクトに</a:t>
            </a:r>
            <a:r>
              <a:rPr lang="ja-JP" altLang="en-US" sz="2800">
                <a:solidFill>
                  <a:srgbClr val="FF0000"/>
                </a:solidFill>
              </a:rPr>
              <a:t>移譲</a:t>
            </a:r>
            <a:r>
              <a:rPr lang="ja-JP" altLang="en-US" sz="2800"/>
              <a:t>されている</a:t>
            </a:r>
            <a:endParaRPr kumimoji="1" lang="ja-JP" altLang="en-US" sz="2800"/>
          </a:p>
        </p:txBody>
      </p:sp>
      <p:sp>
        <p:nvSpPr>
          <p:cNvPr id="6" name="テキスト ボックス 5">
            <a:extLst>
              <a:ext uri="{FF2B5EF4-FFF2-40B4-BE49-F238E27FC236}">
                <a16:creationId xmlns:a16="http://schemas.microsoft.com/office/drawing/2014/main" id="{1BB9F6DA-97B3-D24F-8D78-E4AF49DAEB0D}"/>
              </a:ext>
            </a:extLst>
          </p:cNvPr>
          <p:cNvSpPr txBox="1"/>
          <p:nvPr/>
        </p:nvSpPr>
        <p:spPr>
          <a:xfrm>
            <a:off x="467544" y="980728"/>
            <a:ext cx="3057247" cy="584775"/>
          </a:xfrm>
          <a:prstGeom prst="rect">
            <a:avLst/>
          </a:prstGeom>
          <a:noFill/>
        </p:spPr>
        <p:txBody>
          <a:bodyPr wrap="none" rtlCol="0">
            <a:spAutoFit/>
          </a:bodyPr>
          <a:lstStyle/>
          <a:p>
            <a:r>
              <a:rPr kumimoji="1" lang="ja-JP" altLang="en-US" sz="3200"/>
              <a:t>何が起きたか？</a:t>
            </a:r>
          </a:p>
        </p:txBody>
      </p:sp>
      <p:sp>
        <p:nvSpPr>
          <p:cNvPr id="7" name="テキスト ボックス 6">
            <a:extLst>
              <a:ext uri="{FF2B5EF4-FFF2-40B4-BE49-F238E27FC236}">
                <a16:creationId xmlns:a16="http://schemas.microsoft.com/office/drawing/2014/main" id="{2EEFC1A2-C401-AF4A-A5AB-519D2678FEC9}"/>
              </a:ext>
            </a:extLst>
          </p:cNvPr>
          <p:cNvSpPr txBox="1"/>
          <p:nvPr/>
        </p:nvSpPr>
        <p:spPr>
          <a:xfrm>
            <a:off x="899592" y="3933056"/>
            <a:ext cx="7366119" cy="954107"/>
          </a:xfrm>
          <a:prstGeom prst="rect">
            <a:avLst/>
          </a:prstGeom>
          <a:noFill/>
        </p:spPr>
        <p:txBody>
          <a:bodyPr wrap="none" rtlCol="0">
            <a:spAutoFit/>
          </a:bodyPr>
          <a:lstStyle/>
          <a:p>
            <a:r>
              <a:rPr kumimoji="1" lang="ja-JP" altLang="en-US" sz="2800"/>
              <a:t>将来、データの整合性条件が変更になっても</a:t>
            </a:r>
            <a:endParaRPr kumimoji="1" lang="en-US" altLang="ja-JP" sz="2800"/>
          </a:p>
          <a:p>
            <a:r>
              <a:rPr lang="ja-JP" altLang="en-US" sz="2800"/>
              <a:t>呼び出し側のコードは修正しなくて良い</a:t>
            </a:r>
            <a:endParaRPr kumimoji="1" lang="ja-JP" altLang="en-US" sz="2800"/>
          </a:p>
        </p:txBody>
      </p:sp>
    </p:spTree>
    <p:extLst>
      <p:ext uri="{BB962C8B-B14F-4D97-AF65-F5344CB8AC3E}">
        <p14:creationId xmlns:p14="http://schemas.microsoft.com/office/powerpoint/2010/main" val="399530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399FB78-59E6-BD42-B051-5F8983D15E29}"/>
              </a:ext>
            </a:extLst>
          </p:cNvPr>
          <p:cNvSpPr>
            <a:spLocks noGrp="1"/>
          </p:cNvSpPr>
          <p:nvPr>
            <p:ph type="body" sz="quarter" idx="10"/>
          </p:nvPr>
        </p:nvSpPr>
        <p:spPr/>
        <p:txBody>
          <a:bodyPr/>
          <a:lstStyle/>
          <a:p>
            <a:r>
              <a:rPr kumimoji="1" lang="ja-JP" altLang="en-US"/>
              <a:t>カプセル化</a:t>
            </a:r>
          </a:p>
        </p:txBody>
      </p:sp>
      <p:sp>
        <p:nvSpPr>
          <p:cNvPr id="3" name="雲形吹き出し 2">
            <a:extLst>
              <a:ext uri="{FF2B5EF4-FFF2-40B4-BE49-F238E27FC236}">
                <a16:creationId xmlns:a16="http://schemas.microsoft.com/office/drawing/2014/main" id="{BD0B9DE3-EC91-8F45-9D09-7DB8CE8876CE}"/>
              </a:ext>
            </a:extLst>
          </p:cNvPr>
          <p:cNvSpPr/>
          <p:nvPr/>
        </p:nvSpPr>
        <p:spPr>
          <a:xfrm>
            <a:off x="2925758" y="382511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7EAC082D-EE73-234E-8E6F-0672CF648AD1}"/>
              </a:ext>
            </a:extLst>
          </p:cNvPr>
          <p:cNvPicPr>
            <a:picLocks noChangeAspect="1"/>
          </p:cNvPicPr>
          <p:nvPr/>
        </p:nvPicPr>
        <p:blipFill>
          <a:blip r:embed="rId2"/>
          <a:stretch>
            <a:fillRect/>
          </a:stretch>
        </p:blipFill>
        <p:spPr>
          <a:xfrm>
            <a:off x="1475657" y="3700242"/>
            <a:ext cx="1330542" cy="1774056"/>
          </a:xfrm>
          <a:prstGeom prst="rect">
            <a:avLst/>
          </a:prstGeom>
        </p:spPr>
      </p:pic>
      <p:sp>
        <p:nvSpPr>
          <p:cNvPr id="5" name="テキスト ボックス 4">
            <a:extLst>
              <a:ext uri="{FF2B5EF4-FFF2-40B4-BE49-F238E27FC236}">
                <a16:creationId xmlns:a16="http://schemas.microsoft.com/office/drawing/2014/main" id="{46F0B2A3-07CD-004C-B08E-62608EC0177D}"/>
              </a:ext>
            </a:extLst>
          </p:cNvPr>
          <p:cNvSpPr txBox="1"/>
          <p:nvPr/>
        </p:nvSpPr>
        <p:spPr>
          <a:xfrm>
            <a:off x="1423136" y="302668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6" name="図 5">
            <a:extLst>
              <a:ext uri="{FF2B5EF4-FFF2-40B4-BE49-F238E27FC236}">
                <a16:creationId xmlns:a16="http://schemas.microsoft.com/office/drawing/2014/main" id="{1B658A3C-E7CF-0F49-9728-7EBC74F6811B}"/>
              </a:ext>
            </a:extLst>
          </p:cNvPr>
          <p:cNvPicPr>
            <a:picLocks noChangeAspect="1"/>
          </p:cNvPicPr>
          <p:nvPr/>
        </p:nvPicPr>
        <p:blipFill>
          <a:blip r:embed="rId3"/>
          <a:stretch>
            <a:fillRect/>
          </a:stretch>
        </p:blipFill>
        <p:spPr>
          <a:xfrm rot="17100000">
            <a:off x="3187081" y="3772272"/>
            <a:ext cx="1132377" cy="1132377"/>
          </a:xfrm>
          <a:prstGeom prst="rect">
            <a:avLst/>
          </a:prstGeom>
        </p:spPr>
      </p:pic>
      <p:sp>
        <p:nvSpPr>
          <p:cNvPr id="7" name="テキスト ボックス 6">
            <a:extLst>
              <a:ext uri="{FF2B5EF4-FFF2-40B4-BE49-F238E27FC236}">
                <a16:creationId xmlns:a16="http://schemas.microsoft.com/office/drawing/2014/main" id="{4CF016FA-12A0-ED46-A25D-DFFDED249541}"/>
              </a:ext>
            </a:extLst>
          </p:cNvPr>
          <p:cNvSpPr txBox="1"/>
          <p:nvPr/>
        </p:nvSpPr>
        <p:spPr>
          <a:xfrm>
            <a:off x="3127047" y="3377076"/>
            <a:ext cx="1107996" cy="369332"/>
          </a:xfrm>
          <a:prstGeom prst="rect">
            <a:avLst/>
          </a:prstGeom>
          <a:noFill/>
        </p:spPr>
        <p:txBody>
          <a:bodyPr wrap="none" rtlCol="0">
            <a:spAutoFit/>
          </a:bodyPr>
          <a:lstStyle/>
          <a:p>
            <a:r>
              <a:rPr lang="ja-JP" altLang="en-US"/>
              <a:t>内部状態</a:t>
            </a:r>
            <a:endParaRPr kumimoji="1" lang="ja-JP" altLang="en-US"/>
          </a:p>
        </p:txBody>
      </p:sp>
      <p:sp>
        <p:nvSpPr>
          <p:cNvPr id="8" name="テキスト ボックス 7">
            <a:extLst>
              <a:ext uri="{FF2B5EF4-FFF2-40B4-BE49-F238E27FC236}">
                <a16:creationId xmlns:a16="http://schemas.microsoft.com/office/drawing/2014/main" id="{E20FE991-3816-554E-99C1-95F4C2ED5A2C}"/>
              </a:ext>
            </a:extLst>
          </p:cNvPr>
          <p:cNvSpPr txBox="1"/>
          <p:nvPr/>
        </p:nvSpPr>
        <p:spPr>
          <a:xfrm>
            <a:off x="539552" y="1124744"/>
            <a:ext cx="2698175" cy="523220"/>
          </a:xfrm>
          <a:prstGeom prst="rect">
            <a:avLst/>
          </a:prstGeom>
          <a:noFill/>
        </p:spPr>
        <p:txBody>
          <a:bodyPr wrap="none" rtlCol="0">
            <a:spAutoFit/>
          </a:bodyPr>
          <a:lstStyle/>
          <a:p>
            <a:r>
              <a:rPr kumimoji="1" lang="ja-JP" altLang="en-US" sz="2800"/>
              <a:t>カプセル化とは</a:t>
            </a:r>
          </a:p>
        </p:txBody>
      </p:sp>
      <p:sp>
        <p:nvSpPr>
          <p:cNvPr id="9" name="テキスト ボックス 8">
            <a:extLst>
              <a:ext uri="{FF2B5EF4-FFF2-40B4-BE49-F238E27FC236}">
                <a16:creationId xmlns:a16="http://schemas.microsoft.com/office/drawing/2014/main" id="{A750AF10-94FE-FC44-B8CF-1D23A82ABAA5}"/>
              </a:ext>
            </a:extLst>
          </p:cNvPr>
          <p:cNvSpPr txBox="1"/>
          <p:nvPr/>
        </p:nvSpPr>
        <p:spPr>
          <a:xfrm>
            <a:off x="971600" y="1700808"/>
            <a:ext cx="7272808" cy="707886"/>
          </a:xfrm>
          <a:prstGeom prst="rect">
            <a:avLst/>
          </a:prstGeom>
          <a:noFill/>
        </p:spPr>
        <p:txBody>
          <a:bodyPr wrap="square" rtlCol="0">
            <a:spAutoFit/>
          </a:bodyPr>
          <a:lstStyle/>
          <a:p>
            <a:r>
              <a:rPr kumimoji="1" lang="ja-JP" altLang="en-US" sz="2000"/>
              <a:t>オブジェクトの内部状態を外から隠蔽し、公開されたインタフェースを通じてのみ修正できるようにすること</a:t>
            </a:r>
          </a:p>
        </p:txBody>
      </p:sp>
      <p:pic>
        <p:nvPicPr>
          <p:cNvPr id="10" name="図 9">
            <a:extLst>
              <a:ext uri="{FF2B5EF4-FFF2-40B4-BE49-F238E27FC236}">
                <a16:creationId xmlns:a16="http://schemas.microsoft.com/office/drawing/2014/main" id="{9C586FC9-B42B-5E4E-B252-6F4E0A16388C}"/>
              </a:ext>
            </a:extLst>
          </p:cNvPr>
          <p:cNvPicPr>
            <a:picLocks noChangeAspect="1"/>
          </p:cNvPicPr>
          <p:nvPr/>
        </p:nvPicPr>
        <p:blipFill>
          <a:blip r:embed="rId4"/>
          <a:stretch>
            <a:fillRect/>
          </a:stretch>
        </p:blipFill>
        <p:spPr>
          <a:xfrm>
            <a:off x="6516216" y="5517232"/>
            <a:ext cx="1097402" cy="1167448"/>
          </a:xfrm>
          <a:prstGeom prst="rect">
            <a:avLst/>
          </a:prstGeom>
        </p:spPr>
      </p:pic>
      <p:pic>
        <p:nvPicPr>
          <p:cNvPr id="11" name="図 10">
            <a:extLst>
              <a:ext uri="{FF2B5EF4-FFF2-40B4-BE49-F238E27FC236}">
                <a16:creationId xmlns:a16="http://schemas.microsoft.com/office/drawing/2014/main" id="{58599B12-3181-C84D-B508-18AB3A0029D6}"/>
              </a:ext>
            </a:extLst>
          </p:cNvPr>
          <p:cNvPicPr>
            <a:picLocks noChangeAspect="1"/>
          </p:cNvPicPr>
          <p:nvPr/>
        </p:nvPicPr>
        <p:blipFill>
          <a:blip r:embed="rId5"/>
          <a:stretch>
            <a:fillRect/>
          </a:stretch>
        </p:blipFill>
        <p:spPr>
          <a:xfrm>
            <a:off x="6300192" y="2780928"/>
            <a:ext cx="1519081" cy="1558032"/>
          </a:xfrm>
          <a:prstGeom prst="rect">
            <a:avLst/>
          </a:prstGeom>
        </p:spPr>
      </p:pic>
      <p:sp>
        <p:nvSpPr>
          <p:cNvPr id="12" name="左矢印 11">
            <a:extLst>
              <a:ext uri="{FF2B5EF4-FFF2-40B4-BE49-F238E27FC236}">
                <a16:creationId xmlns:a16="http://schemas.microsoft.com/office/drawing/2014/main" id="{166BBAC4-140A-7645-B109-54E4467BB6F5}"/>
              </a:ext>
            </a:extLst>
          </p:cNvPr>
          <p:cNvSpPr/>
          <p:nvPr/>
        </p:nvSpPr>
        <p:spPr>
          <a:xfrm rot="20432413">
            <a:off x="4644307" y="3790238"/>
            <a:ext cx="1789280" cy="308607"/>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1D5B41C-9D80-0340-8467-F828D061CAA0}"/>
              </a:ext>
            </a:extLst>
          </p:cNvPr>
          <p:cNvPicPr>
            <a:picLocks noChangeAspect="1"/>
          </p:cNvPicPr>
          <p:nvPr/>
        </p:nvPicPr>
        <p:blipFill>
          <a:blip r:embed="rId6"/>
          <a:stretch>
            <a:fillRect/>
          </a:stretch>
        </p:blipFill>
        <p:spPr>
          <a:xfrm>
            <a:off x="4932040" y="3212976"/>
            <a:ext cx="1414016" cy="1414016"/>
          </a:xfrm>
          <a:prstGeom prst="rect">
            <a:avLst/>
          </a:prstGeom>
        </p:spPr>
      </p:pic>
      <p:pic>
        <p:nvPicPr>
          <p:cNvPr id="14" name="図 13">
            <a:extLst>
              <a:ext uri="{FF2B5EF4-FFF2-40B4-BE49-F238E27FC236}">
                <a16:creationId xmlns:a16="http://schemas.microsoft.com/office/drawing/2014/main" id="{056B87DA-6FA4-F443-8FCB-B43ACA3358E0}"/>
              </a:ext>
            </a:extLst>
          </p:cNvPr>
          <p:cNvPicPr>
            <a:picLocks noChangeAspect="1"/>
          </p:cNvPicPr>
          <p:nvPr/>
        </p:nvPicPr>
        <p:blipFill>
          <a:blip r:embed="rId7"/>
          <a:stretch>
            <a:fillRect/>
          </a:stretch>
        </p:blipFill>
        <p:spPr>
          <a:xfrm>
            <a:off x="1763688" y="5733256"/>
            <a:ext cx="782960" cy="782960"/>
          </a:xfrm>
          <a:prstGeom prst="rect">
            <a:avLst/>
          </a:prstGeom>
        </p:spPr>
      </p:pic>
      <p:cxnSp>
        <p:nvCxnSpPr>
          <p:cNvPr id="16" name="直線矢印コネクタ 15">
            <a:extLst>
              <a:ext uri="{FF2B5EF4-FFF2-40B4-BE49-F238E27FC236}">
                <a16:creationId xmlns:a16="http://schemas.microsoft.com/office/drawing/2014/main" id="{4498E931-F4FF-BE4A-8703-8E1F4B09135D}"/>
              </a:ext>
            </a:extLst>
          </p:cNvPr>
          <p:cNvCxnSpPr>
            <a:stCxn id="10" idx="1"/>
            <a:endCxn id="14" idx="3"/>
          </p:cNvCxnSpPr>
          <p:nvPr/>
        </p:nvCxnSpPr>
        <p:spPr>
          <a:xfrm flipH="1">
            <a:off x="2546648" y="6100956"/>
            <a:ext cx="3969568" cy="237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4A7B341-F21B-CF4A-A94A-245149B83AEC}"/>
              </a:ext>
            </a:extLst>
          </p:cNvPr>
          <p:cNvSpPr txBox="1"/>
          <p:nvPr/>
        </p:nvSpPr>
        <p:spPr>
          <a:xfrm>
            <a:off x="3995936" y="5733256"/>
            <a:ext cx="1107996" cy="369332"/>
          </a:xfrm>
          <a:prstGeom prst="rect">
            <a:avLst/>
          </a:prstGeom>
          <a:noFill/>
        </p:spPr>
        <p:txBody>
          <a:bodyPr wrap="none" rtlCol="0">
            <a:spAutoFit/>
          </a:bodyPr>
          <a:lstStyle/>
          <a:p>
            <a:r>
              <a:rPr kumimoji="1" lang="ja-JP" altLang="en-US"/>
              <a:t>修正依頼</a:t>
            </a:r>
          </a:p>
        </p:txBody>
      </p:sp>
    </p:spTree>
    <p:extLst>
      <p:ext uri="{BB962C8B-B14F-4D97-AF65-F5344CB8AC3E}">
        <p14:creationId xmlns:p14="http://schemas.microsoft.com/office/powerpoint/2010/main" val="102647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2B14FA7-BBEE-5F42-AEB6-8B8F04F5AAC7}"/>
              </a:ext>
            </a:extLst>
          </p:cNvPr>
          <p:cNvSpPr>
            <a:spLocks noGrp="1"/>
          </p:cNvSpPr>
          <p:nvPr>
            <p:ph type="body" sz="quarter" idx="10"/>
          </p:nvPr>
        </p:nvSpPr>
        <p:spPr/>
        <p:txBody>
          <a:bodyPr/>
          <a:lstStyle/>
          <a:p>
            <a:r>
              <a:rPr kumimoji="1" lang="ja-JP" altLang="en-US"/>
              <a:t>カプセル化の何がうれしいか</a:t>
            </a:r>
          </a:p>
        </p:txBody>
      </p:sp>
      <p:sp>
        <p:nvSpPr>
          <p:cNvPr id="3" name="テキスト ボックス 2">
            <a:extLst>
              <a:ext uri="{FF2B5EF4-FFF2-40B4-BE49-F238E27FC236}">
                <a16:creationId xmlns:a16="http://schemas.microsoft.com/office/drawing/2014/main" id="{DF3A4A3F-6FA0-0746-95DA-C1AB26B8B841}"/>
              </a:ext>
            </a:extLst>
          </p:cNvPr>
          <p:cNvSpPr txBox="1"/>
          <p:nvPr/>
        </p:nvSpPr>
        <p:spPr>
          <a:xfrm>
            <a:off x="251520" y="1340768"/>
            <a:ext cx="7981672" cy="584775"/>
          </a:xfrm>
          <a:prstGeom prst="rect">
            <a:avLst/>
          </a:prstGeom>
          <a:noFill/>
        </p:spPr>
        <p:txBody>
          <a:bodyPr wrap="none" rtlCol="0">
            <a:spAutoFit/>
          </a:bodyPr>
          <a:lstStyle/>
          <a:p>
            <a:r>
              <a:rPr kumimoji="1" lang="ja-JP" altLang="en-US" sz="3200"/>
              <a:t>データが変更される「場所」が限定される</a:t>
            </a:r>
            <a:endParaRPr kumimoji="1" lang="en-US" altLang="ja-JP" sz="3200"/>
          </a:p>
        </p:txBody>
      </p:sp>
      <p:sp>
        <p:nvSpPr>
          <p:cNvPr id="5" name="テキスト ボックス 4">
            <a:extLst>
              <a:ext uri="{FF2B5EF4-FFF2-40B4-BE49-F238E27FC236}">
                <a16:creationId xmlns:a16="http://schemas.microsoft.com/office/drawing/2014/main" id="{68A46F2A-0891-8F4D-813E-C25F52200CA2}"/>
              </a:ext>
            </a:extLst>
          </p:cNvPr>
          <p:cNvSpPr txBox="1"/>
          <p:nvPr/>
        </p:nvSpPr>
        <p:spPr>
          <a:xfrm>
            <a:off x="323528" y="4869160"/>
            <a:ext cx="8392041" cy="1015663"/>
          </a:xfrm>
          <a:prstGeom prst="rect">
            <a:avLst/>
          </a:prstGeom>
          <a:noFill/>
        </p:spPr>
        <p:txBody>
          <a:bodyPr wrap="none" rtlCol="0">
            <a:spAutoFit/>
          </a:bodyPr>
          <a:lstStyle/>
          <a:p>
            <a:r>
              <a:rPr kumimoji="1" lang="ja-JP" altLang="en-US" sz="2000"/>
              <a:t>・知らない内にデータがどこかで書き換わっていた、ということがない</a:t>
            </a:r>
            <a:endParaRPr kumimoji="1" lang="en-US" altLang="ja-JP" sz="2000"/>
          </a:p>
          <a:p>
            <a:r>
              <a:rPr kumimoji="1" lang="ja-JP" altLang="en-US" sz="2000"/>
              <a:t>・メソッドを通してのみデータを入力することで、不正なデータを防ぐ</a:t>
            </a:r>
            <a:endParaRPr kumimoji="1" lang="en-US" altLang="ja-JP" sz="2000"/>
          </a:p>
          <a:p>
            <a:r>
              <a:rPr lang="ja-JP" altLang="en-US" sz="2000"/>
              <a:t>・今回の例では、年齢データに負の値が入らないことが保証できる</a:t>
            </a:r>
            <a:endParaRPr kumimoji="1" lang="en-US" altLang="ja-JP" sz="2000"/>
          </a:p>
        </p:txBody>
      </p:sp>
      <p:pic>
        <p:nvPicPr>
          <p:cNvPr id="7" name="図 6">
            <a:extLst>
              <a:ext uri="{FF2B5EF4-FFF2-40B4-BE49-F238E27FC236}">
                <a16:creationId xmlns:a16="http://schemas.microsoft.com/office/drawing/2014/main" id="{5EE6199A-AEB6-4B4D-839B-DCB911E35042}"/>
              </a:ext>
            </a:extLst>
          </p:cNvPr>
          <p:cNvPicPr>
            <a:picLocks noChangeAspect="1"/>
          </p:cNvPicPr>
          <p:nvPr/>
        </p:nvPicPr>
        <p:blipFill>
          <a:blip r:embed="rId2"/>
          <a:stretch>
            <a:fillRect/>
          </a:stretch>
        </p:blipFill>
        <p:spPr>
          <a:xfrm>
            <a:off x="3275856" y="2204864"/>
            <a:ext cx="2088232" cy="2280837"/>
          </a:xfrm>
          <a:prstGeom prst="rect">
            <a:avLst/>
          </a:prstGeom>
        </p:spPr>
      </p:pic>
    </p:spTree>
    <p:extLst>
      <p:ext uri="{BB962C8B-B14F-4D97-AF65-F5344CB8AC3E}">
        <p14:creationId xmlns:p14="http://schemas.microsoft.com/office/powerpoint/2010/main" val="315839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184A0-BA42-E041-AFE7-5854B42D916E}"/>
              </a:ext>
            </a:extLst>
          </p:cNvPr>
          <p:cNvSpPr>
            <a:spLocks noGrp="1"/>
          </p:cNvSpPr>
          <p:nvPr>
            <p:ph type="body" sz="quarter" idx="10"/>
          </p:nvPr>
        </p:nvSpPr>
        <p:spPr/>
        <p:txBody>
          <a:bodyPr/>
          <a:lstStyle/>
          <a:p>
            <a:r>
              <a:rPr kumimoji="1" lang="en-US" altLang="ja-JP"/>
              <a:t>How</a:t>
            </a:r>
            <a:r>
              <a:rPr kumimoji="1" lang="ja-JP" altLang="en-US"/>
              <a:t>と</a:t>
            </a:r>
            <a:r>
              <a:rPr kumimoji="1" lang="en-US" altLang="ja-JP"/>
              <a:t>What</a:t>
            </a:r>
            <a:endParaRPr kumimoji="1" lang="ja-JP" altLang="en-US"/>
          </a:p>
        </p:txBody>
      </p:sp>
      <p:sp>
        <p:nvSpPr>
          <p:cNvPr id="3" name="テキスト ボックス 2">
            <a:extLst>
              <a:ext uri="{FF2B5EF4-FFF2-40B4-BE49-F238E27FC236}">
                <a16:creationId xmlns:a16="http://schemas.microsoft.com/office/drawing/2014/main" id="{36D274D4-DEF4-C645-951E-5CA8DFEFB6D6}"/>
              </a:ext>
            </a:extLst>
          </p:cNvPr>
          <p:cNvSpPr txBox="1"/>
          <p:nvPr/>
        </p:nvSpPr>
        <p:spPr>
          <a:xfrm>
            <a:off x="179512" y="1124744"/>
            <a:ext cx="7879080" cy="461665"/>
          </a:xfrm>
          <a:prstGeom prst="rect">
            <a:avLst/>
          </a:prstGeom>
          <a:noFill/>
        </p:spPr>
        <p:txBody>
          <a:bodyPr wrap="none" rtlCol="0">
            <a:spAutoFit/>
          </a:bodyPr>
          <a:lstStyle/>
          <a:p>
            <a:r>
              <a:rPr kumimoji="1" lang="ja-JP" altLang="en-US" sz="2400"/>
              <a:t>ウェブで、入力ミスがある項目のラベルを赤字にしたい</a:t>
            </a:r>
          </a:p>
        </p:txBody>
      </p:sp>
      <p:sp>
        <p:nvSpPr>
          <p:cNvPr id="4" name="正方形/長方形 3">
            <a:extLst>
              <a:ext uri="{FF2B5EF4-FFF2-40B4-BE49-F238E27FC236}">
                <a16:creationId xmlns:a16="http://schemas.microsoft.com/office/drawing/2014/main" id="{4C49F40C-889B-5642-8A29-8B6A81736FC8}"/>
              </a:ext>
            </a:extLst>
          </p:cNvPr>
          <p:cNvSpPr/>
          <p:nvPr/>
        </p:nvSpPr>
        <p:spPr>
          <a:xfrm>
            <a:off x="683568" y="1844824"/>
            <a:ext cx="3345788" cy="461665"/>
          </a:xfrm>
          <a:prstGeom prst="rect">
            <a:avLst/>
          </a:prstGeom>
        </p:spPr>
        <p:txBody>
          <a:bodyPr wrap="none">
            <a:spAutoFit/>
          </a:bodyPr>
          <a:lstStyle/>
          <a:p>
            <a:r>
              <a:rPr lang="en" altLang="ja-JP" sz="2400" b="0">
                <a:solidFill>
                  <a:srgbClr val="24292E"/>
                </a:solidFill>
                <a:effectLst/>
                <a:latin typeface="Menlo" panose="020B0609030804020204" pitchFamily="49" charset="0"/>
              </a:rPr>
              <a:t>label.color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red</a:t>
            </a:r>
          </a:p>
        </p:txBody>
      </p:sp>
      <p:sp>
        <p:nvSpPr>
          <p:cNvPr id="5" name="テキスト ボックス 4">
            <a:extLst>
              <a:ext uri="{FF2B5EF4-FFF2-40B4-BE49-F238E27FC236}">
                <a16:creationId xmlns:a16="http://schemas.microsoft.com/office/drawing/2014/main" id="{6B19B9EA-E93E-6740-9DD7-CC675C7AF761}"/>
              </a:ext>
            </a:extLst>
          </p:cNvPr>
          <p:cNvSpPr txBox="1"/>
          <p:nvPr/>
        </p:nvSpPr>
        <p:spPr>
          <a:xfrm>
            <a:off x="179512" y="2420888"/>
            <a:ext cx="2954655" cy="461665"/>
          </a:xfrm>
          <a:prstGeom prst="rect">
            <a:avLst/>
          </a:prstGeom>
          <a:noFill/>
        </p:spPr>
        <p:txBody>
          <a:bodyPr wrap="none" rtlCol="0">
            <a:spAutoFit/>
          </a:bodyPr>
          <a:lstStyle/>
          <a:p>
            <a:r>
              <a:rPr lang="ja-JP" altLang="en-US" sz="2400"/>
              <a:t>さらに太字にしたい</a:t>
            </a:r>
            <a:endParaRPr kumimoji="1" lang="ja-JP" altLang="en-US" sz="2400"/>
          </a:p>
        </p:txBody>
      </p:sp>
      <p:sp>
        <p:nvSpPr>
          <p:cNvPr id="6" name="正方形/長方形 5">
            <a:extLst>
              <a:ext uri="{FF2B5EF4-FFF2-40B4-BE49-F238E27FC236}">
                <a16:creationId xmlns:a16="http://schemas.microsoft.com/office/drawing/2014/main" id="{A5D7A91F-20D5-8044-96AF-80A82EF9F54E}"/>
              </a:ext>
            </a:extLst>
          </p:cNvPr>
          <p:cNvSpPr/>
          <p:nvPr/>
        </p:nvSpPr>
        <p:spPr>
          <a:xfrm>
            <a:off x="755576" y="2924944"/>
            <a:ext cx="3345788" cy="830997"/>
          </a:xfrm>
          <a:prstGeom prst="rect">
            <a:avLst/>
          </a:prstGeom>
        </p:spPr>
        <p:txBody>
          <a:bodyPr wrap="none">
            <a:spAutoFit/>
          </a:bodyPr>
          <a:lstStyle/>
          <a:p>
            <a:r>
              <a:rPr lang="en" altLang="ja-JP" sz="2400">
                <a:solidFill>
                  <a:srgbClr val="24292E"/>
                </a:solidFill>
                <a:latin typeface="Menlo" panose="020B0609030804020204" pitchFamily="49" charset="0"/>
              </a:rPr>
              <a:t>label.color </a:t>
            </a:r>
            <a:r>
              <a:rPr lang="en" altLang="ja-JP" sz="2400">
                <a:solidFill>
                  <a:srgbClr val="D73A49"/>
                </a:solidFill>
                <a:latin typeface="Menlo" panose="020B0609030804020204" pitchFamily="49" charset="0"/>
              </a:rPr>
              <a:t>=</a:t>
            </a:r>
            <a:r>
              <a:rPr lang="en" altLang="ja-JP" sz="2400">
                <a:solidFill>
                  <a:srgbClr val="24292E"/>
                </a:solidFill>
                <a:latin typeface="Menlo" panose="020B0609030804020204" pitchFamily="49" charset="0"/>
              </a:rPr>
              <a:t> red</a:t>
            </a:r>
          </a:p>
          <a:p>
            <a:r>
              <a:rPr lang="en" altLang="ja-JP" sz="2400" b="0">
                <a:solidFill>
                  <a:srgbClr val="24292E"/>
                </a:solidFill>
                <a:effectLst/>
                <a:latin typeface="Menlo" panose="020B0609030804020204" pitchFamily="49" charset="0"/>
              </a:rPr>
              <a:t>label.face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bold</a:t>
            </a:r>
          </a:p>
        </p:txBody>
      </p:sp>
      <p:sp>
        <p:nvSpPr>
          <p:cNvPr id="7" name="テキスト ボックス 6">
            <a:extLst>
              <a:ext uri="{FF2B5EF4-FFF2-40B4-BE49-F238E27FC236}">
                <a16:creationId xmlns:a16="http://schemas.microsoft.com/office/drawing/2014/main" id="{4B4F8E88-C055-7D49-BC25-2A746B21A882}"/>
              </a:ext>
            </a:extLst>
          </p:cNvPr>
          <p:cNvSpPr txBox="1"/>
          <p:nvPr/>
        </p:nvSpPr>
        <p:spPr>
          <a:xfrm>
            <a:off x="251520" y="3933056"/>
            <a:ext cx="6377067" cy="1200329"/>
          </a:xfrm>
          <a:prstGeom prst="rect">
            <a:avLst/>
          </a:prstGeom>
          <a:noFill/>
        </p:spPr>
        <p:txBody>
          <a:bodyPr wrap="none" rtlCol="0">
            <a:spAutoFit/>
          </a:bodyPr>
          <a:lstStyle/>
          <a:p>
            <a:r>
              <a:rPr lang="ja-JP" altLang="en-US" sz="2400"/>
              <a:t>やっぱり赤はキツいので、色を淡くしたい</a:t>
            </a:r>
            <a:endParaRPr lang="en-US" altLang="ja-JP" sz="2400"/>
          </a:p>
          <a:p>
            <a:r>
              <a:rPr kumimoji="1" lang="ja-JP" altLang="en-US" sz="2400"/>
              <a:t>　→</a:t>
            </a:r>
            <a:r>
              <a:rPr kumimoji="1" lang="en-US" altLang="ja-JP" sz="2400"/>
              <a:t> label</a:t>
            </a:r>
            <a:r>
              <a:rPr kumimoji="1" lang="ja-JP" altLang="en-US" sz="2400"/>
              <a:t>の色を変更している場所を全て変更</a:t>
            </a:r>
            <a:endParaRPr kumimoji="1" lang="en-US" altLang="ja-JP" sz="2400"/>
          </a:p>
          <a:p>
            <a:r>
              <a:rPr lang="ja-JP" altLang="en-US" sz="2400"/>
              <a:t>　→</a:t>
            </a:r>
            <a:r>
              <a:rPr lang="en-US" altLang="ja-JP" sz="2400"/>
              <a:t> DRY</a:t>
            </a:r>
            <a:r>
              <a:rPr lang="ja-JP" altLang="en-US" sz="2400"/>
              <a:t>原則に抵触</a:t>
            </a:r>
            <a:endParaRPr kumimoji="1" lang="ja-JP" altLang="en-US" sz="2400"/>
          </a:p>
        </p:txBody>
      </p:sp>
    </p:spTree>
    <p:extLst>
      <p:ext uri="{BB962C8B-B14F-4D97-AF65-F5344CB8AC3E}">
        <p14:creationId xmlns:p14="http://schemas.microsoft.com/office/powerpoint/2010/main" val="585351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EBE029-AE00-2A4A-88E6-8034E8D756F2}"/>
              </a:ext>
            </a:extLst>
          </p:cNvPr>
          <p:cNvSpPr>
            <a:spLocks noGrp="1"/>
          </p:cNvSpPr>
          <p:nvPr>
            <p:ph type="body" sz="quarter" idx="10"/>
          </p:nvPr>
        </p:nvSpPr>
        <p:spPr/>
        <p:txBody>
          <a:bodyPr/>
          <a:lstStyle/>
          <a:p>
            <a:r>
              <a:rPr kumimoji="1" lang="ja-JP" altLang="en-US"/>
              <a:t>今後の予定</a:t>
            </a:r>
          </a:p>
        </p:txBody>
      </p:sp>
      <p:sp>
        <p:nvSpPr>
          <p:cNvPr id="3" name="正方形/長方形 2">
            <a:extLst>
              <a:ext uri="{FF2B5EF4-FFF2-40B4-BE49-F238E27FC236}">
                <a16:creationId xmlns:a16="http://schemas.microsoft.com/office/drawing/2014/main" id="{34D254D7-DDCD-C04B-B378-6375C6840EE4}"/>
              </a:ext>
            </a:extLst>
          </p:cNvPr>
          <p:cNvSpPr/>
          <p:nvPr/>
        </p:nvSpPr>
        <p:spPr>
          <a:xfrm>
            <a:off x="3936124" y="1205836"/>
            <a:ext cx="4572000" cy="4524315"/>
          </a:xfrm>
          <a:prstGeom prst="rect">
            <a:avLst/>
          </a:prstGeom>
        </p:spPr>
        <p:txBody>
          <a:bodyPr>
            <a:spAutoFit/>
          </a:bodyPr>
          <a:lstStyle/>
          <a:p>
            <a:r>
              <a:rPr lang="ja-JP" altLang="en-US" sz="2400" dirty="0"/>
              <a:t>「文字列処理」</a:t>
            </a:r>
          </a:p>
          <a:p>
            <a:r>
              <a:rPr lang="ja-JP" altLang="en-US" sz="2400" dirty="0"/>
              <a:t>「ファイル操作」</a:t>
            </a:r>
          </a:p>
          <a:p>
            <a:r>
              <a:rPr lang="ja-JP" altLang="en-US" sz="2400" dirty="0"/>
              <a:t>「再帰呼び出し」</a:t>
            </a:r>
          </a:p>
          <a:p>
            <a:r>
              <a:rPr lang="ja-JP" altLang="en-US" sz="2400" dirty="0">
                <a:solidFill>
                  <a:srgbClr val="FF0000"/>
                </a:solidFill>
              </a:rPr>
              <a:t>　補講/試験/三田祭準備</a:t>
            </a:r>
          </a:p>
          <a:p>
            <a:r>
              <a:rPr lang="ja-JP" altLang="en-US" sz="2400" dirty="0"/>
              <a:t>「クラスとオブジェクト指向」</a:t>
            </a:r>
          </a:p>
          <a:p>
            <a:r>
              <a:rPr lang="ja-JP" altLang="en-US" sz="2400" dirty="0"/>
              <a:t>「NumPyとSciPyの使い方」</a:t>
            </a:r>
          </a:p>
          <a:p>
            <a:r>
              <a:rPr lang="ja-JP" altLang="en-US" sz="2400" dirty="0"/>
              <a:t>「Pythonが動く仕組み」</a:t>
            </a:r>
          </a:p>
          <a:p>
            <a:r>
              <a:rPr lang="ja-JP" altLang="en-US" sz="2400" dirty="0"/>
              <a:t>「動的計画法」</a:t>
            </a:r>
          </a:p>
          <a:p>
            <a:r>
              <a:rPr lang="ja-JP" altLang="en-US" sz="2400" dirty="0"/>
              <a:t>「乱数を使ったプログラム」</a:t>
            </a:r>
            <a:endParaRPr lang="en-US" altLang="ja-JP" sz="2400" dirty="0"/>
          </a:p>
          <a:p>
            <a:r>
              <a:rPr lang="ja-JP" altLang="en-US" sz="2400" dirty="0">
                <a:solidFill>
                  <a:srgbClr val="FF0000"/>
                </a:solidFill>
              </a:rPr>
              <a:t>　年末年始</a:t>
            </a:r>
          </a:p>
          <a:p>
            <a:r>
              <a:rPr lang="ja-JP" altLang="en-US" sz="2400" dirty="0"/>
              <a:t>「数値シミュレーション」</a:t>
            </a:r>
          </a:p>
          <a:p>
            <a:r>
              <a:rPr lang="ja-JP" altLang="en-US" sz="2400" dirty="0"/>
              <a:t>「簡単な機械学習」</a:t>
            </a:r>
          </a:p>
        </p:txBody>
      </p:sp>
      <p:sp>
        <p:nvSpPr>
          <p:cNvPr id="4" name="正方形/長方形 3">
            <a:extLst>
              <a:ext uri="{FF2B5EF4-FFF2-40B4-BE49-F238E27FC236}">
                <a16:creationId xmlns:a16="http://schemas.microsoft.com/office/drawing/2014/main" id="{74655963-DEA7-504E-A2A4-70770CC9B7AB}"/>
              </a:ext>
            </a:extLst>
          </p:cNvPr>
          <p:cNvSpPr/>
          <p:nvPr/>
        </p:nvSpPr>
        <p:spPr>
          <a:xfrm>
            <a:off x="709448" y="1205836"/>
            <a:ext cx="3400097" cy="4524315"/>
          </a:xfrm>
          <a:prstGeom prst="rect">
            <a:avLst/>
          </a:prstGeom>
        </p:spPr>
        <p:txBody>
          <a:bodyPr wrap="square">
            <a:spAutoFit/>
          </a:bodyPr>
          <a:lstStyle/>
          <a:p>
            <a:r>
              <a:rPr lang="ja-JP" altLang="en-US" sz="2400" dirty="0"/>
              <a:t>第5回　 10月29日</a:t>
            </a:r>
          </a:p>
          <a:p>
            <a:r>
              <a:rPr lang="ja-JP" altLang="en-US" sz="2400" dirty="0"/>
              <a:t>第6回 　11月5日</a:t>
            </a:r>
          </a:p>
          <a:p>
            <a:r>
              <a:rPr lang="ja-JP" altLang="en-US" sz="2400" dirty="0"/>
              <a:t>第7回 　11月12日</a:t>
            </a:r>
          </a:p>
          <a:p>
            <a:r>
              <a:rPr lang="ja-JP" altLang="en-US" sz="2400" dirty="0">
                <a:solidFill>
                  <a:srgbClr val="FF0000"/>
                </a:solidFill>
              </a:rPr>
              <a:t>        　  11月19日</a:t>
            </a:r>
          </a:p>
          <a:p>
            <a:r>
              <a:rPr lang="ja-JP" altLang="en-US" sz="2400" dirty="0"/>
              <a:t>第8回 　11月26日</a:t>
            </a:r>
          </a:p>
          <a:p>
            <a:r>
              <a:rPr lang="ja-JP" altLang="en-US" sz="2400" dirty="0"/>
              <a:t>第9回 　 12月3日</a:t>
            </a:r>
          </a:p>
          <a:p>
            <a:r>
              <a:rPr lang="ja-JP" altLang="en-US" sz="2400" dirty="0"/>
              <a:t>第10回　12月10日</a:t>
            </a:r>
          </a:p>
          <a:p>
            <a:r>
              <a:rPr lang="ja-JP" altLang="en-US" sz="2400" dirty="0"/>
              <a:t>第11回　12月17日</a:t>
            </a:r>
          </a:p>
          <a:p>
            <a:r>
              <a:rPr lang="ja-JP" altLang="en-US" sz="2400" dirty="0"/>
              <a:t>第12回　12月24日</a:t>
            </a:r>
            <a:endParaRPr lang="en-US" altLang="ja-JP" sz="2400" dirty="0"/>
          </a:p>
          <a:p>
            <a:r>
              <a:rPr lang="en-US" altLang="ja-JP" sz="2400" dirty="0"/>
              <a:t>               </a:t>
            </a:r>
            <a:r>
              <a:rPr lang="en-US" altLang="ja-JP" sz="2400" dirty="0">
                <a:solidFill>
                  <a:srgbClr val="FF0000"/>
                </a:solidFill>
              </a:rPr>
              <a:t>12</a:t>
            </a:r>
            <a:r>
              <a:rPr lang="ja-JP" altLang="en-US" sz="2400" dirty="0">
                <a:solidFill>
                  <a:srgbClr val="FF0000"/>
                </a:solidFill>
              </a:rPr>
              <a:t>月</a:t>
            </a:r>
            <a:r>
              <a:rPr lang="en-US" altLang="ja-JP" sz="2400" dirty="0">
                <a:solidFill>
                  <a:srgbClr val="FF0000"/>
                </a:solidFill>
              </a:rPr>
              <a:t>31</a:t>
            </a:r>
            <a:r>
              <a:rPr lang="ja-JP" altLang="en-US" sz="2400" dirty="0">
                <a:solidFill>
                  <a:srgbClr val="FF0000"/>
                </a:solidFill>
              </a:rPr>
              <a:t>日</a:t>
            </a:r>
          </a:p>
          <a:p>
            <a:r>
              <a:rPr lang="ja-JP" altLang="en-US" sz="2400" dirty="0"/>
              <a:t>第13回　1月</a:t>
            </a:r>
            <a:r>
              <a:rPr lang="en-US" altLang="ja-JP" sz="2400" dirty="0"/>
              <a:t>7</a:t>
            </a:r>
            <a:r>
              <a:rPr lang="ja-JP" altLang="en-US" sz="2400" dirty="0"/>
              <a:t>日</a:t>
            </a:r>
          </a:p>
          <a:p>
            <a:r>
              <a:rPr lang="ja-JP" altLang="en-US" sz="2400" dirty="0"/>
              <a:t>第14回　1月</a:t>
            </a:r>
            <a:r>
              <a:rPr lang="en-US" altLang="ja-JP" sz="2400" dirty="0"/>
              <a:t>14</a:t>
            </a:r>
            <a:r>
              <a:rPr lang="ja-JP" altLang="en-US" sz="2400" dirty="0"/>
              <a:t>日</a:t>
            </a:r>
          </a:p>
        </p:txBody>
      </p:sp>
      <p:sp>
        <p:nvSpPr>
          <p:cNvPr id="5" name="テキスト ボックス 4">
            <a:extLst>
              <a:ext uri="{FF2B5EF4-FFF2-40B4-BE49-F238E27FC236}">
                <a16:creationId xmlns:a16="http://schemas.microsoft.com/office/drawing/2014/main" id="{E620A25B-ECFA-4843-B640-CC7346393169}"/>
              </a:ext>
            </a:extLst>
          </p:cNvPr>
          <p:cNvSpPr txBox="1"/>
          <p:nvPr/>
        </p:nvSpPr>
        <p:spPr>
          <a:xfrm>
            <a:off x="593558" y="6055894"/>
            <a:ext cx="7750840" cy="400110"/>
          </a:xfrm>
          <a:prstGeom prst="rect">
            <a:avLst/>
          </a:prstGeom>
          <a:noFill/>
        </p:spPr>
        <p:txBody>
          <a:bodyPr wrap="none" rtlCol="0">
            <a:spAutoFit/>
          </a:bodyPr>
          <a:lstStyle/>
          <a:p>
            <a:r>
              <a:rPr kumimoji="1" lang="ja-JP" altLang="en-US" sz="2000"/>
              <a:t>以前</a:t>
            </a:r>
            <a:r>
              <a:rPr lang="ja-JP" altLang="en-US" sz="2000"/>
              <a:t>「</a:t>
            </a:r>
            <a:r>
              <a:rPr lang="en-US" altLang="ja-JP" sz="2000"/>
              <a:t>1</a:t>
            </a:r>
            <a:r>
              <a:rPr lang="ja-JP" altLang="en-US" sz="2000"/>
              <a:t>月</a:t>
            </a:r>
            <a:r>
              <a:rPr lang="en-US" altLang="ja-JP" sz="2000"/>
              <a:t>13</a:t>
            </a:r>
            <a:r>
              <a:rPr lang="ja-JP" altLang="en-US" sz="2000"/>
              <a:t>日は成人の日のためおやすみ」と書いたのは誤りです</a:t>
            </a:r>
            <a:endParaRPr kumimoji="1" lang="ja-JP" altLang="en-US" sz="2000"/>
          </a:p>
        </p:txBody>
      </p:sp>
    </p:spTree>
    <p:extLst>
      <p:ext uri="{BB962C8B-B14F-4D97-AF65-F5344CB8AC3E}">
        <p14:creationId xmlns:p14="http://schemas.microsoft.com/office/powerpoint/2010/main" val="16581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1EE793-A6A2-4646-81B4-8C02859C52C6}"/>
              </a:ext>
            </a:extLst>
          </p:cNvPr>
          <p:cNvSpPr>
            <a:spLocks noGrp="1"/>
          </p:cNvSpPr>
          <p:nvPr>
            <p:ph type="body" sz="quarter" idx="10"/>
          </p:nvPr>
        </p:nvSpPr>
        <p:spPr/>
        <p:txBody>
          <a:bodyPr/>
          <a:lstStyle/>
          <a:p>
            <a:r>
              <a:rPr lang="en-US" altLang="ja-JP"/>
              <a:t>How</a:t>
            </a:r>
            <a:r>
              <a:rPr lang="ja-JP" altLang="en-US"/>
              <a:t>と</a:t>
            </a:r>
            <a:r>
              <a:rPr lang="en-US" altLang="ja-JP"/>
              <a:t>What</a:t>
            </a:r>
            <a:endParaRPr lang="ja-JP" altLang="en-US"/>
          </a:p>
        </p:txBody>
      </p:sp>
      <p:sp>
        <p:nvSpPr>
          <p:cNvPr id="3" name="テキスト ボックス 2">
            <a:extLst>
              <a:ext uri="{FF2B5EF4-FFF2-40B4-BE49-F238E27FC236}">
                <a16:creationId xmlns:a16="http://schemas.microsoft.com/office/drawing/2014/main" id="{62573716-0413-D74E-97A5-864E95CBD4B7}"/>
              </a:ext>
            </a:extLst>
          </p:cNvPr>
          <p:cNvSpPr txBox="1"/>
          <p:nvPr/>
        </p:nvSpPr>
        <p:spPr>
          <a:xfrm>
            <a:off x="539552" y="1124744"/>
            <a:ext cx="3397084" cy="523220"/>
          </a:xfrm>
          <a:prstGeom prst="rect">
            <a:avLst/>
          </a:prstGeom>
          <a:noFill/>
        </p:spPr>
        <p:txBody>
          <a:bodyPr wrap="none" rtlCol="0">
            <a:spAutoFit/>
          </a:bodyPr>
          <a:lstStyle/>
          <a:p>
            <a:r>
              <a:rPr kumimoji="1" lang="ja-JP" altLang="en-US" sz="2800"/>
              <a:t>やりたいこと</a:t>
            </a:r>
            <a:r>
              <a:rPr kumimoji="1" lang="en-US" altLang="ja-JP" sz="2800"/>
              <a:t>(</a:t>
            </a:r>
            <a:r>
              <a:rPr kumimoji="1" lang="en-US" altLang="ja-JP" sz="2800">
                <a:solidFill>
                  <a:srgbClr val="FF0000"/>
                </a:solidFill>
              </a:rPr>
              <a:t>What</a:t>
            </a:r>
            <a:r>
              <a:rPr kumimoji="1" lang="en-US" altLang="ja-JP" sz="2800"/>
              <a:t>)</a:t>
            </a:r>
            <a:endParaRPr kumimoji="1" lang="ja-JP" altLang="en-US" sz="2800"/>
          </a:p>
        </p:txBody>
      </p:sp>
      <p:sp>
        <p:nvSpPr>
          <p:cNvPr id="4" name="正方形/長方形 3">
            <a:extLst>
              <a:ext uri="{FF2B5EF4-FFF2-40B4-BE49-F238E27FC236}">
                <a16:creationId xmlns:a16="http://schemas.microsoft.com/office/drawing/2014/main" id="{C1D88E45-5144-0D47-B271-CBDB26505BE9}"/>
              </a:ext>
            </a:extLst>
          </p:cNvPr>
          <p:cNvSpPr/>
          <p:nvPr/>
        </p:nvSpPr>
        <p:spPr>
          <a:xfrm>
            <a:off x="539552" y="1844824"/>
            <a:ext cx="3775393" cy="954107"/>
          </a:xfrm>
          <a:prstGeom prst="rect">
            <a:avLst/>
          </a:prstGeom>
        </p:spPr>
        <p:txBody>
          <a:bodyPr wrap="none">
            <a:spAutoFit/>
          </a:bodyPr>
          <a:lstStyle/>
          <a:p>
            <a:r>
              <a:rPr lang="ja-JP" altLang="en-US" sz="2800"/>
              <a:t>入力ミスがある項目の</a:t>
            </a:r>
            <a:endParaRPr lang="en-US" altLang="ja-JP" sz="2800"/>
          </a:p>
          <a:p>
            <a:r>
              <a:rPr lang="ja-JP" altLang="en-US" sz="2800"/>
              <a:t>ラベルを目立たせたい</a:t>
            </a:r>
          </a:p>
        </p:txBody>
      </p:sp>
      <p:sp>
        <p:nvSpPr>
          <p:cNvPr id="5" name="テキスト ボックス 4">
            <a:extLst>
              <a:ext uri="{FF2B5EF4-FFF2-40B4-BE49-F238E27FC236}">
                <a16:creationId xmlns:a16="http://schemas.microsoft.com/office/drawing/2014/main" id="{1BF65569-AE12-8D4A-A166-B4BB38F7334E}"/>
              </a:ext>
            </a:extLst>
          </p:cNvPr>
          <p:cNvSpPr txBox="1"/>
          <p:nvPr/>
        </p:nvSpPr>
        <p:spPr>
          <a:xfrm>
            <a:off x="5508104" y="1124744"/>
            <a:ext cx="2566408" cy="523220"/>
          </a:xfrm>
          <a:prstGeom prst="rect">
            <a:avLst/>
          </a:prstGeom>
          <a:noFill/>
        </p:spPr>
        <p:txBody>
          <a:bodyPr wrap="none" rtlCol="0">
            <a:spAutoFit/>
          </a:bodyPr>
          <a:lstStyle/>
          <a:p>
            <a:r>
              <a:rPr kumimoji="1" lang="ja-JP" altLang="en-US" sz="2800"/>
              <a:t>実現手段</a:t>
            </a:r>
            <a:r>
              <a:rPr kumimoji="1" lang="en-US" altLang="ja-JP" sz="2800"/>
              <a:t>(</a:t>
            </a:r>
            <a:r>
              <a:rPr kumimoji="1" lang="en-US" altLang="ja-JP" sz="2800">
                <a:solidFill>
                  <a:srgbClr val="FF0000"/>
                </a:solidFill>
              </a:rPr>
              <a:t>How</a:t>
            </a:r>
            <a:r>
              <a:rPr kumimoji="1" lang="en-US" altLang="ja-JP" sz="2800"/>
              <a:t>)</a:t>
            </a:r>
            <a:endParaRPr kumimoji="1" lang="ja-JP" altLang="en-US" sz="2800"/>
          </a:p>
        </p:txBody>
      </p:sp>
      <p:sp>
        <p:nvSpPr>
          <p:cNvPr id="6" name="正方形/長方形 5">
            <a:extLst>
              <a:ext uri="{FF2B5EF4-FFF2-40B4-BE49-F238E27FC236}">
                <a16:creationId xmlns:a16="http://schemas.microsoft.com/office/drawing/2014/main" id="{6C65C08A-057D-F84D-A7C2-0B2621249683}"/>
              </a:ext>
            </a:extLst>
          </p:cNvPr>
          <p:cNvSpPr/>
          <p:nvPr/>
        </p:nvSpPr>
        <p:spPr>
          <a:xfrm>
            <a:off x="5796136" y="1772816"/>
            <a:ext cx="2615588" cy="954107"/>
          </a:xfrm>
          <a:prstGeom prst="rect">
            <a:avLst/>
          </a:prstGeom>
        </p:spPr>
        <p:txBody>
          <a:bodyPr wrap="none">
            <a:spAutoFit/>
          </a:bodyPr>
          <a:lstStyle/>
          <a:p>
            <a:r>
              <a:rPr lang="ja-JP" altLang="en-US" sz="2800"/>
              <a:t>色を変える</a:t>
            </a:r>
            <a:endParaRPr lang="en-US" altLang="ja-JP" sz="2800"/>
          </a:p>
          <a:p>
            <a:r>
              <a:rPr lang="ja-JP" altLang="en-US" sz="2800"/>
              <a:t>太字にする</a:t>
            </a:r>
            <a:r>
              <a:rPr lang="en-US" altLang="ja-JP" sz="2800"/>
              <a:t>/etc.</a:t>
            </a:r>
            <a:endParaRPr lang="ja-JP" altLang="en-US" sz="2800"/>
          </a:p>
        </p:txBody>
      </p:sp>
      <p:sp>
        <p:nvSpPr>
          <p:cNvPr id="7" name="テキスト ボックス 6">
            <a:extLst>
              <a:ext uri="{FF2B5EF4-FFF2-40B4-BE49-F238E27FC236}">
                <a16:creationId xmlns:a16="http://schemas.microsoft.com/office/drawing/2014/main" id="{8845ACA8-82BD-BF46-A4FE-942C98F02A1C}"/>
              </a:ext>
            </a:extLst>
          </p:cNvPr>
          <p:cNvSpPr txBox="1"/>
          <p:nvPr/>
        </p:nvSpPr>
        <p:spPr>
          <a:xfrm>
            <a:off x="1187624" y="3140968"/>
            <a:ext cx="6753452" cy="523220"/>
          </a:xfrm>
          <a:prstGeom prst="rect">
            <a:avLst/>
          </a:prstGeom>
          <a:noFill/>
          <a:ln>
            <a:solidFill>
              <a:schemeClr val="tx1"/>
            </a:solidFill>
          </a:ln>
        </p:spPr>
        <p:txBody>
          <a:bodyPr wrap="none" rtlCol="0">
            <a:spAutoFit/>
          </a:bodyPr>
          <a:lstStyle/>
          <a:p>
            <a:r>
              <a:rPr kumimoji="1" lang="ja-JP" altLang="en-US" sz="2800"/>
              <a:t>我々は</a:t>
            </a:r>
            <a:r>
              <a:rPr kumimoji="1" lang="en-US" altLang="ja-JP" sz="2800"/>
              <a:t>What</a:t>
            </a:r>
            <a:r>
              <a:rPr kumimoji="1" lang="ja-JP" altLang="en-US" sz="2800"/>
              <a:t>に集中し、</a:t>
            </a:r>
            <a:r>
              <a:rPr kumimoji="1" lang="en-US" altLang="ja-JP" sz="2800"/>
              <a:t>How</a:t>
            </a:r>
            <a:r>
              <a:rPr kumimoji="1" lang="ja-JP" altLang="en-US" sz="2800"/>
              <a:t>は隠蔽すべき</a:t>
            </a:r>
          </a:p>
        </p:txBody>
      </p:sp>
      <p:sp>
        <p:nvSpPr>
          <p:cNvPr id="8" name="正方形/長方形 7">
            <a:extLst>
              <a:ext uri="{FF2B5EF4-FFF2-40B4-BE49-F238E27FC236}">
                <a16:creationId xmlns:a16="http://schemas.microsoft.com/office/drawing/2014/main" id="{394959D0-252F-6F4E-9B50-7195356AA0FC}"/>
              </a:ext>
            </a:extLst>
          </p:cNvPr>
          <p:cNvSpPr/>
          <p:nvPr/>
        </p:nvSpPr>
        <p:spPr>
          <a:xfrm>
            <a:off x="467544" y="4149080"/>
            <a:ext cx="3393878" cy="584775"/>
          </a:xfrm>
          <a:prstGeom prst="rect">
            <a:avLst/>
          </a:prstGeom>
        </p:spPr>
        <p:txBody>
          <a:bodyPr wrap="none">
            <a:spAutoFit/>
          </a:bodyPr>
          <a:lstStyle/>
          <a:p>
            <a:r>
              <a:rPr lang="en" altLang="ja-JP" sz="3200" b="0">
                <a:solidFill>
                  <a:srgbClr val="24292E"/>
                </a:solidFill>
                <a:effectLst/>
                <a:latin typeface="Menlo" panose="020B0609030804020204" pitchFamily="49" charset="0"/>
              </a:rPr>
              <a:t>label.</a:t>
            </a:r>
            <a:r>
              <a:rPr lang="en" altLang="ja-JP" sz="3200" b="0">
                <a:solidFill>
                  <a:srgbClr val="6F42C1"/>
                </a:solidFill>
                <a:effectLst/>
                <a:latin typeface="Menlo" panose="020B0609030804020204" pitchFamily="49" charset="0"/>
              </a:rPr>
              <a:t>alert()</a:t>
            </a:r>
            <a:endParaRPr lang="en" altLang="ja-JP" sz="3200" b="0">
              <a:solidFill>
                <a:srgbClr val="24292E"/>
              </a:solidFill>
              <a:effectLst/>
              <a:latin typeface="Menlo" panose="020B0609030804020204" pitchFamily="49" charset="0"/>
            </a:endParaRPr>
          </a:p>
        </p:txBody>
      </p:sp>
      <p:sp>
        <p:nvSpPr>
          <p:cNvPr id="9" name="テキスト ボックス 8">
            <a:extLst>
              <a:ext uri="{FF2B5EF4-FFF2-40B4-BE49-F238E27FC236}">
                <a16:creationId xmlns:a16="http://schemas.microsoft.com/office/drawing/2014/main" id="{64AB9FEE-73CD-1D4B-8607-BFA16F738099}"/>
              </a:ext>
            </a:extLst>
          </p:cNvPr>
          <p:cNvSpPr txBox="1"/>
          <p:nvPr/>
        </p:nvSpPr>
        <p:spPr>
          <a:xfrm>
            <a:off x="395536" y="5661248"/>
            <a:ext cx="3877985" cy="646331"/>
          </a:xfrm>
          <a:prstGeom prst="rect">
            <a:avLst/>
          </a:prstGeom>
          <a:noFill/>
        </p:spPr>
        <p:txBody>
          <a:bodyPr wrap="none" rtlCol="0">
            <a:spAutoFit/>
          </a:bodyPr>
          <a:lstStyle/>
          <a:p>
            <a:r>
              <a:rPr kumimoji="1" lang="ja-JP" altLang="en-US"/>
              <a:t>ラベルに「目立ってね」と依頼する</a:t>
            </a:r>
            <a:endParaRPr kumimoji="1" lang="en-US" altLang="ja-JP"/>
          </a:p>
          <a:p>
            <a:r>
              <a:rPr lang="en-US" altLang="ja-JP"/>
              <a:t>(What)</a:t>
            </a:r>
            <a:endParaRPr kumimoji="1" lang="ja-JP" altLang="en-US"/>
          </a:p>
        </p:txBody>
      </p:sp>
      <p:sp>
        <p:nvSpPr>
          <p:cNvPr id="10" name="正方形/長方形 9">
            <a:extLst>
              <a:ext uri="{FF2B5EF4-FFF2-40B4-BE49-F238E27FC236}">
                <a16:creationId xmlns:a16="http://schemas.microsoft.com/office/drawing/2014/main" id="{39D1AF44-9D23-154F-B93C-CBF3F7B4577C}"/>
              </a:ext>
            </a:extLst>
          </p:cNvPr>
          <p:cNvSpPr/>
          <p:nvPr/>
        </p:nvSpPr>
        <p:spPr>
          <a:xfrm>
            <a:off x="4932040" y="4149080"/>
            <a:ext cx="3096344" cy="1200329"/>
          </a:xfrm>
          <a:prstGeom prst="rect">
            <a:avLst/>
          </a:prstGeom>
          <a:ln>
            <a:solidFill>
              <a:schemeClr val="tx1"/>
            </a:solidFill>
          </a:ln>
        </p:spPr>
        <p:txBody>
          <a:bodyPr wrap="square">
            <a:spAutoFit/>
          </a:bodyPr>
          <a:lstStyle/>
          <a:p>
            <a:r>
              <a:rPr lang="en" altLang="ja-JP" b="0">
                <a:solidFill>
                  <a:srgbClr val="D73A49"/>
                </a:solidFill>
                <a:effectLst/>
                <a:latin typeface="Menlo" panose="020B0609030804020204" pitchFamily="49" charset="0"/>
              </a:rPr>
              <a:t>class</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Label</a:t>
            </a:r>
            <a:r>
              <a:rPr lang="en" altLang="ja-JP" b="0">
                <a:solidFill>
                  <a:srgbClr val="24292E"/>
                </a:solidFill>
                <a:effectLst/>
                <a:latin typeface="Menlo" panose="020B0609030804020204" pitchFamily="49" charset="0"/>
              </a:rPr>
              <a:t>:</a:t>
            </a:r>
          </a:p>
          <a:p>
            <a:r>
              <a:rPr lang="en" altLang="ja-JP" b="0">
                <a:solidFill>
                  <a:srgbClr val="D73A49"/>
                </a:solidFill>
                <a:effectLst/>
                <a:latin typeface="Menlo" panose="020B0609030804020204" pitchFamily="49" charset="0"/>
              </a:rPr>
              <a:t>  def</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alert</a:t>
            </a:r>
            <a:r>
              <a:rPr lang="en" altLang="ja-JP" b="0">
                <a:solidFill>
                  <a:srgbClr val="24292E"/>
                </a:solidFill>
                <a:effectLst/>
                <a:latin typeface="Menlo" panose="020B0609030804020204" pitchFamily="49" charset="0"/>
              </a:rPr>
              <a:t>(</a:t>
            </a:r>
            <a:r>
              <a:rPr lang="en" altLang="ja-JP" b="0">
                <a:solidFill>
                  <a:srgbClr val="E27F2D"/>
                </a:solidFill>
                <a:effectLst/>
                <a:latin typeface="Menlo" panose="020B0609030804020204" pitchFamily="49" charset="0"/>
              </a:rPr>
              <a:t>self</a:t>
            </a:r>
            <a:r>
              <a:rPr lang="en" altLang="ja-JP" b="0">
                <a:solidFill>
                  <a:srgbClr val="24292E"/>
                </a:solidFill>
                <a:effectLst/>
                <a:latin typeface="Menlo" panose="020B0609030804020204" pitchFamily="49" charset="0"/>
              </a:rPr>
              <a:t>):</a:t>
            </a:r>
          </a:p>
          <a:p>
            <a:r>
              <a:rPr lang="en" altLang="ja-JP" b="0">
                <a:solidFill>
                  <a:srgbClr val="24292E"/>
                </a:solidFill>
                <a:effectLst/>
                <a:latin typeface="Menlo" panose="020B0609030804020204" pitchFamily="49" charset="0"/>
              </a:rPr>
              <a:t>    self.color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red</a:t>
            </a:r>
          </a:p>
          <a:p>
            <a:r>
              <a:rPr lang="en" altLang="ja-JP" b="0">
                <a:solidFill>
                  <a:srgbClr val="24292E"/>
                </a:solidFill>
                <a:effectLst/>
                <a:latin typeface="Menlo" panose="020B0609030804020204" pitchFamily="49" charset="0"/>
              </a:rPr>
              <a:t>    self.face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bold</a:t>
            </a:r>
          </a:p>
        </p:txBody>
      </p:sp>
      <p:sp>
        <p:nvSpPr>
          <p:cNvPr id="11" name="テキスト ボックス 10">
            <a:extLst>
              <a:ext uri="{FF2B5EF4-FFF2-40B4-BE49-F238E27FC236}">
                <a16:creationId xmlns:a16="http://schemas.microsoft.com/office/drawing/2014/main" id="{435E2F6B-9D4B-ED4C-83BD-77C4C5D299F6}"/>
              </a:ext>
            </a:extLst>
          </p:cNvPr>
          <p:cNvSpPr txBox="1"/>
          <p:nvPr/>
        </p:nvSpPr>
        <p:spPr>
          <a:xfrm>
            <a:off x="4788024" y="5661248"/>
            <a:ext cx="3795591" cy="646331"/>
          </a:xfrm>
          <a:prstGeom prst="rect">
            <a:avLst/>
          </a:prstGeom>
          <a:noFill/>
        </p:spPr>
        <p:txBody>
          <a:bodyPr wrap="none" rtlCol="0">
            <a:spAutoFit/>
          </a:bodyPr>
          <a:lstStyle/>
          <a:p>
            <a:r>
              <a:rPr kumimoji="1" lang="ja-JP" altLang="en-US"/>
              <a:t>その実現手段</a:t>
            </a:r>
            <a:r>
              <a:rPr kumimoji="1" lang="en-US" altLang="ja-JP"/>
              <a:t>(How)</a:t>
            </a:r>
            <a:r>
              <a:rPr kumimoji="1" lang="ja-JP" altLang="en-US"/>
              <a:t>はラベル自身が</a:t>
            </a:r>
            <a:endParaRPr kumimoji="1" lang="en-US" altLang="ja-JP"/>
          </a:p>
          <a:p>
            <a:r>
              <a:rPr lang="ja-JP" altLang="en-US"/>
              <a:t>知っており、隠蔽されている</a:t>
            </a:r>
            <a:endParaRPr kumimoji="1" lang="ja-JP" altLang="en-US"/>
          </a:p>
        </p:txBody>
      </p:sp>
    </p:spTree>
    <p:extLst>
      <p:ext uri="{BB962C8B-B14F-4D97-AF65-F5344CB8AC3E}">
        <p14:creationId xmlns:p14="http://schemas.microsoft.com/office/powerpoint/2010/main" val="189509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04168A2-427E-C640-84B8-340FF23DBA43}"/>
              </a:ext>
            </a:extLst>
          </p:cNvPr>
          <p:cNvSpPr>
            <a:spLocks noGrp="1"/>
          </p:cNvSpPr>
          <p:nvPr>
            <p:ph type="body" sz="quarter" idx="10"/>
          </p:nvPr>
        </p:nvSpPr>
        <p:spPr/>
        <p:txBody>
          <a:bodyPr/>
          <a:lstStyle/>
          <a:p>
            <a:r>
              <a:rPr kumimoji="1" lang="ja-JP" altLang="en-US"/>
              <a:t>今日これだけは覚えて欲しい</a:t>
            </a:r>
          </a:p>
        </p:txBody>
      </p:sp>
      <p:sp>
        <p:nvSpPr>
          <p:cNvPr id="3" name="テキスト ボックス 2">
            <a:extLst>
              <a:ext uri="{FF2B5EF4-FFF2-40B4-BE49-F238E27FC236}">
                <a16:creationId xmlns:a16="http://schemas.microsoft.com/office/drawing/2014/main" id="{A3FDE7F5-B27D-3447-9580-934EB3702F7D}"/>
              </a:ext>
            </a:extLst>
          </p:cNvPr>
          <p:cNvSpPr txBox="1"/>
          <p:nvPr/>
        </p:nvSpPr>
        <p:spPr>
          <a:xfrm>
            <a:off x="395536" y="1340768"/>
            <a:ext cx="7160935" cy="584775"/>
          </a:xfrm>
          <a:prstGeom prst="rect">
            <a:avLst/>
          </a:prstGeom>
          <a:noFill/>
        </p:spPr>
        <p:txBody>
          <a:bodyPr wrap="none" rtlCol="0">
            <a:spAutoFit/>
          </a:bodyPr>
          <a:lstStyle/>
          <a:p>
            <a:r>
              <a:rPr kumimoji="1" lang="ja-JP" altLang="en-US" sz="3200"/>
              <a:t>オブジェクト指向プログラミングとは</a:t>
            </a:r>
          </a:p>
        </p:txBody>
      </p:sp>
      <p:sp>
        <p:nvSpPr>
          <p:cNvPr id="4" name="テキスト ボックス 3">
            <a:extLst>
              <a:ext uri="{FF2B5EF4-FFF2-40B4-BE49-F238E27FC236}">
                <a16:creationId xmlns:a16="http://schemas.microsoft.com/office/drawing/2014/main" id="{E7460BC9-9CE5-134E-9250-6F0132C5C808}"/>
              </a:ext>
            </a:extLst>
          </p:cNvPr>
          <p:cNvSpPr txBox="1"/>
          <p:nvPr/>
        </p:nvSpPr>
        <p:spPr>
          <a:xfrm>
            <a:off x="683568" y="2060848"/>
            <a:ext cx="8280919" cy="2062103"/>
          </a:xfrm>
          <a:prstGeom prst="rect">
            <a:avLst/>
          </a:prstGeom>
          <a:noFill/>
        </p:spPr>
        <p:txBody>
          <a:bodyPr wrap="square" rtlCol="0">
            <a:spAutoFit/>
          </a:bodyPr>
          <a:lstStyle/>
          <a:p>
            <a:r>
              <a:rPr kumimoji="1" lang="ja-JP" altLang="en-US" sz="3200"/>
              <a:t>・オブジェクトに</a:t>
            </a:r>
            <a:r>
              <a:rPr kumimoji="1" lang="ja-JP" altLang="en-US" sz="3200">
                <a:solidFill>
                  <a:srgbClr val="FF0000"/>
                </a:solidFill>
              </a:rPr>
              <a:t>責任を移譲</a:t>
            </a:r>
            <a:r>
              <a:rPr kumimoji="1" lang="ja-JP" altLang="en-US" sz="3200"/>
              <a:t>し</a:t>
            </a:r>
            <a:endParaRPr kumimoji="1" lang="en-US" altLang="ja-JP" sz="3200"/>
          </a:p>
          <a:p>
            <a:r>
              <a:rPr lang="ja-JP" altLang="en-US" sz="3200"/>
              <a:t>・</a:t>
            </a:r>
            <a:r>
              <a:rPr lang="en-US" altLang="ja-JP" sz="3200">
                <a:solidFill>
                  <a:srgbClr val="011893"/>
                </a:solidFill>
              </a:rPr>
              <a:t>How</a:t>
            </a:r>
            <a:r>
              <a:rPr lang="en-US" altLang="ja-JP" sz="3200"/>
              <a:t>(</a:t>
            </a:r>
            <a:r>
              <a:rPr lang="ja-JP" altLang="en-US" sz="3200"/>
              <a:t>実装</a:t>
            </a:r>
            <a:r>
              <a:rPr lang="en-US" altLang="ja-JP" sz="3200"/>
              <a:t>)</a:t>
            </a:r>
            <a:r>
              <a:rPr lang="ja-JP" altLang="en-US" sz="3200"/>
              <a:t>ではなく</a:t>
            </a:r>
            <a:r>
              <a:rPr lang="en-US" altLang="ja-JP" sz="3200">
                <a:solidFill>
                  <a:srgbClr val="011893"/>
                </a:solidFill>
              </a:rPr>
              <a:t>What</a:t>
            </a:r>
            <a:r>
              <a:rPr lang="en-US" altLang="ja-JP" sz="3200"/>
              <a:t>(</a:t>
            </a:r>
            <a:r>
              <a:rPr lang="ja-JP" altLang="en-US" sz="3200"/>
              <a:t>やりたいこと</a:t>
            </a:r>
            <a:r>
              <a:rPr lang="en-US" altLang="ja-JP" sz="3200"/>
              <a:t>)</a:t>
            </a:r>
            <a:r>
              <a:rPr lang="ja-JP" altLang="en-US" sz="3200"/>
              <a:t>に</a:t>
            </a:r>
            <a:endParaRPr lang="en-US" altLang="ja-JP" sz="3200"/>
          </a:p>
          <a:p>
            <a:r>
              <a:rPr lang="ja-JP" altLang="en-US" sz="3200"/>
              <a:t>　集中することで</a:t>
            </a:r>
            <a:endParaRPr lang="en-US" altLang="ja-JP" sz="3200"/>
          </a:p>
          <a:p>
            <a:r>
              <a:rPr kumimoji="1" lang="ja-JP" altLang="en-US" sz="3200"/>
              <a:t>・</a:t>
            </a:r>
            <a:r>
              <a:rPr kumimoji="1" lang="ja-JP" altLang="en-US" sz="3200">
                <a:solidFill>
                  <a:srgbClr val="FF0000"/>
                </a:solidFill>
              </a:rPr>
              <a:t>仕様変更に強い</a:t>
            </a:r>
            <a:r>
              <a:rPr kumimoji="1" lang="ja-JP" altLang="en-US" sz="3200"/>
              <a:t>プログラムを組む</a:t>
            </a:r>
          </a:p>
        </p:txBody>
      </p:sp>
      <p:sp>
        <p:nvSpPr>
          <p:cNvPr id="5" name="テキスト ボックス 4">
            <a:extLst>
              <a:ext uri="{FF2B5EF4-FFF2-40B4-BE49-F238E27FC236}">
                <a16:creationId xmlns:a16="http://schemas.microsoft.com/office/drawing/2014/main" id="{2E9044D7-3A82-8D4A-94FE-6334F9D2ECCC}"/>
              </a:ext>
            </a:extLst>
          </p:cNvPr>
          <p:cNvSpPr txBox="1"/>
          <p:nvPr/>
        </p:nvSpPr>
        <p:spPr>
          <a:xfrm>
            <a:off x="467544" y="4365104"/>
            <a:ext cx="2646878" cy="584775"/>
          </a:xfrm>
          <a:prstGeom prst="rect">
            <a:avLst/>
          </a:prstGeom>
          <a:noFill/>
        </p:spPr>
        <p:txBody>
          <a:bodyPr wrap="none" rtlCol="0">
            <a:spAutoFit/>
          </a:bodyPr>
          <a:lstStyle/>
          <a:p>
            <a:r>
              <a:rPr kumimoji="1" lang="ja-JP" altLang="en-US" sz="3200"/>
              <a:t>ための方法論</a:t>
            </a:r>
          </a:p>
        </p:txBody>
      </p:sp>
    </p:spTree>
    <p:extLst>
      <p:ext uri="{BB962C8B-B14F-4D97-AF65-F5344CB8AC3E}">
        <p14:creationId xmlns:p14="http://schemas.microsoft.com/office/powerpoint/2010/main" val="2288507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星 32 17">
            <a:extLst>
              <a:ext uri="{FF2B5EF4-FFF2-40B4-BE49-F238E27FC236}">
                <a16:creationId xmlns:a16="http://schemas.microsoft.com/office/drawing/2014/main" id="{8E0B6DBD-119F-244B-859D-8C5B75EA2192}"/>
              </a:ext>
            </a:extLst>
          </p:cNvPr>
          <p:cNvSpPr/>
          <p:nvPr/>
        </p:nvSpPr>
        <p:spPr>
          <a:xfrm>
            <a:off x="5220072" y="2492896"/>
            <a:ext cx="1440160" cy="1584176"/>
          </a:xfrm>
          <a:prstGeom prst="star3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AE0E966-F909-FC4E-AC42-C1C7832DD310}"/>
              </a:ext>
            </a:extLst>
          </p:cNvPr>
          <p:cNvSpPr>
            <a:spLocks noGrp="1"/>
          </p:cNvSpPr>
          <p:nvPr>
            <p:ph type="body" sz="quarter" idx="10"/>
          </p:nvPr>
        </p:nvSpPr>
        <p:spPr/>
        <p:txBody>
          <a:bodyPr/>
          <a:lstStyle/>
          <a:p>
            <a:r>
              <a:rPr kumimoji="1" lang="ja-JP" altLang="en-US"/>
              <a:t>オブジェクトの作り方</a:t>
            </a:r>
          </a:p>
        </p:txBody>
      </p:sp>
      <p:sp>
        <p:nvSpPr>
          <p:cNvPr id="3" name="テキスト ボックス 2">
            <a:extLst>
              <a:ext uri="{FF2B5EF4-FFF2-40B4-BE49-F238E27FC236}">
                <a16:creationId xmlns:a16="http://schemas.microsoft.com/office/drawing/2014/main" id="{B4F92B53-704C-EB44-AD09-0985CD175285}"/>
              </a:ext>
            </a:extLst>
          </p:cNvPr>
          <p:cNvSpPr txBox="1"/>
          <p:nvPr/>
        </p:nvSpPr>
        <p:spPr>
          <a:xfrm>
            <a:off x="1115616" y="1196752"/>
            <a:ext cx="2031325" cy="461665"/>
          </a:xfrm>
          <a:prstGeom prst="rect">
            <a:avLst/>
          </a:prstGeom>
          <a:noFill/>
        </p:spPr>
        <p:txBody>
          <a:bodyPr wrap="none" rtlCol="0">
            <a:spAutoFit/>
          </a:bodyPr>
          <a:lstStyle/>
          <a:p>
            <a:r>
              <a:rPr kumimoji="1" lang="ja-JP" altLang="en-US" sz="2400"/>
              <a:t>クラスベース</a:t>
            </a:r>
          </a:p>
        </p:txBody>
      </p:sp>
      <p:sp>
        <p:nvSpPr>
          <p:cNvPr id="4" name="テキスト ボックス 3">
            <a:extLst>
              <a:ext uri="{FF2B5EF4-FFF2-40B4-BE49-F238E27FC236}">
                <a16:creationId xmlns:a16="http://schemas.microsoft.com/office/drawing/2014/main" id="{0969901B-184F-8C47-9816-2BEFD19A2348}"/>
              </a:ext>
            </a:extLst>
          </p:cNvPr>
          <p:cNvSpPr txBox="1"/>
          <p:nvPr/>
        </p:nvSpPr>
        <p:spPr>
          <a:xfrm>
            <a:off x="5436096" y="1196752"/>
            <a:ext cx="2954655" cy="461665"/>
          </a:xfrm>
          <a:prstGeom prst="rect">
            <a:avLst/>
          </a:prstGeom>
          <a:noFill/>
        </p:spPr>
        <p:txBody>
          <a:bodyPr wrap="none" rtlCol="0">
            <a:spAutoFit/>
          </a:bodyPr>
          <a:lstStyle/>
          <a:p>
            <a:r>
              <a:rPr kumimoji="1" lang="ja-JP" altLang="en-US" sz="2400"/>
              <a:t>プロトタイプベース</a:t>
            </a:r>
          </a:p>
        </p:txBody>
      </p:sp>
      <p:grpSp>
        <p:nvGrpSpPr>
          <p:cNvPr id="11" name="グループ化 10">
            <a:extLst>
              <a:ext uri="{FF2B5EF4-FFF2-40B4-BE49-F238E27FC236}">
                <a16:creationId xmlns:a16="http://schemas.microsoft.com/office/drawing/2014/main" id="{DD2686D2-7ED3-FF42-AF0C-098B1607EB3C}"/>
              </a:ext>
            </a:extLst>
          </p:cNvPr>
          <p:cNvGrpSpPr/>
          <p:nvPr/>
        </p:nvGrpSpPr>
        <p:grpSpPr>
          <a:xfrm>
            <a:off x="323528" y="2564904"/>
            <a:ext cx="864096" cy="1008112"/>
            <a:chOff x="1187624" y="2420888"/>
            <a:chExt cx="1296144" cy="1512168"/>
          </a:xfrm>
        </p:grpSpPr>
        <p:sp>
          <p:nvSpPr>
            <p:cNvPr id="5" name="1つの角を切り取り、1つの角を丸めた四角形 4">
              <a:extLst>
                <a:ext uri="{FF2B5EF4-FFF2-40B4-BE49-F238E27FC236}">
                  <a16:creationId xmlns:a16="http://schemas.microsoft.com/office/drawing/2014/main" id="{99ED9FAF-135A-9041-B094-A43A11BB2A3E}"/>
                </a:ext>
              </a:extLst>
            </p:cNvPr>
            <p:cNvSpPr/>
            <p:nvPr/>
          </p:nvSpPr>
          <p:spPr>
            <a:xfrm>
              <a:off x="1187624" y="2420888"/>
              <a:ext cx="1296144" cy="1512168"/>
            </a:xfrm>
            <a:prstGeom prst="snip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070186F-B108-0E41-A41D-52696F26DA7C}"/>
                </a:ext>
              </a:extLst>
            </p:cNvPr>
            <p:cNvPicPr>
              <a:picLocks noChangeAspect="1"/>
            </p:cNvPicPr>
            <p:nvPr/>
          </p:nvPicPr>
          <p:blipFill>
            <a:blip r:embed="rId2"/>
            <a:stretch>
              <a:fillRect/>
            </a:stretch>
          </p:blipFill>
          <p:spPr>
            <a:xfrm>
              <a:off x="1331640" y="2564904"/>
              <a:ext cx="952500" cy="1270000"/>
            </a:xfrm>
            <a:prstGeom prst="rect">
              <a:avLst/>
            </a:prstGeom>
            <a:ln>
              <a:noFill/>
            </a:ln>
          </p:spPr>
        </p:pic>
      </p:grpSp>
      <p:pic>
        <p:nvPicPr>
          <p:cNvPr id="7" name="図 6">
            <a:extLst>
              <a:ext uri="{FF2B5EF4-FFF2-40B4-BE49-F238E27FC236}">
                <a16:creationId xmlns:a16="http://schemas.microsoft.com/office/drawing/2014/main" id="{D6B91942-103A-CA4E-BD2D-1E5F46C73B6D}"/>
              </a:ext>
            </a:extLst>
          </p:cNvPr>
          <p:cNvPicPr>
            <a:picLocks noChangeAspect="1"/>
          </p:cNvPicPr>
          <p:nvPr/>
        </p:nvPicPr>
        <p:blipFill>
          <a:blip r:embed="rId3"/>
          <a:stretch>
            <a:fillRect/>
          </a:stretch>
        </p:blipFill>
        <p:spPr>
          <a:xfrm>
            <a:off x="1403648" y="3140968"/>
            <a:ext cx="1402864" cy="1094234"/>
          </a:xfrm>
          <a:prstGeom prst="rect">
            <a:avLst/>
          </a:prstGeom>
        </p:spPr>
      </p:pic>
      <p:sp>
        <p:nvSpPr>
          <p:cNvPr id="8" name="テキスト ボックス 7">
            <a:extLst>
              <a:ext uri="{FF2B5EF4-FFF2-40B4-BE49-F238E27FC236}">
                <a16:creationId xmlns:a16="http://schemas.microsoft.com/office/drawing/2014/main" id="{DB033A1F-977E-A54F-A9D6-14B95C6361D6}"/>
              </a:ext>
            </a:extLst>
          </p:cNvPr>
          <p:cNvSpPr txBox="1"/>
          <p:nvPr/>
        </p:nvSpPr>
        <p:spPr>
          <a:xfrm>
            <a:off x="179512" y="1844824"/>
            <a:ext cx="1056700" cy="646331"/>
          </a:xfrm>
          <a:prstGeom prst="rect">
            <a:avLst/>
          </a:prstGeom>
          <a:noFill/>
        </p:spPr>
        <p:txBody>
          <a:bodyPr wrap="none" rtlCol="0">
            <a:spAutoFit/>
          </a:bodyPr>
          <a:lstStyle/>
          <a:p>
            <a:pPr algn="ctr"/>
            <a:r>
              <a:rPr kumimoji="1" lang="ja-JP" altLang="en-US"/>
              <a:t>クラス</a:t>
            </a:r>
            <a:endParaRPr kumimoji="1" lang="en-US" altLang="ja-JP"/>
          </a:p>
          <a:p>
            <a:pPr algn="ctr"/>
            <a:r>
              <a:rPr lang="en-US" altLang="ja-JP"/>
              <a:t>(</a:t>
            </a:r>
            <a:r>
              <a:rPr lang="ja-JP" altLang="en-US"/>
              <a:t>設計図</a:t>
            </a:r>
            <a:r>
              <a:rPr lang="en-US" altLang="ja-JP"/>
              <a:t>)</a:t>
            </a:r>
            <a:endParaRPr kumimoji="1" lang="ja-JP" altLang="en-US"/>
          </a:p>
        </p:txBody>
      </p:sp>
      <p:sp>
        <p:nvSpPr>
          <p:cNvPr id="9" name="テキスト ボックス 8">
            <a:extLst>
              <a:ext uri="{FF2B5EF4-FFF2-40B4-BE49-F238E27FC236}">
                <a16:creationId xmlns:a16="http://schemas.microsoft.com/office/drawing/2014/main" id="{F2A044F0-DC23-704E-8FA6-0C4C2CDCEECE}"/>
              </a:ext>
            </a:extLst>
          </p:cNvPr>
          <p:cNvSpPr txBox="1"/>
          <p:nvPr/>
        </p:nvSpPr>
        <p:spPr>
          <a:xfrm>
            <a:off x="1331640" y="4077072"/>
            <a:ext cx="1569660" cy="461665"/>
          </a:xfrm>
          <a:prstGeom prst="rect">
            <a:avLst/>
          </a:prstGeom>
          <a:noFill/>
        </p:spPr>
        <p:txBody>
          <a:bodyPr wrap="none" rtlCol="0">
            <a:spAutoFit/>
          </a:bodyPr>
          <a:lstStyle/>
          <a:p>
            <a:pPr algn="ctr"/>
            <a:r>
              <a:rPr kumimoji="1" lang="ja-JP" altLang="en-US" sz="1200"/>
              <a:t>オブジェクトの作成</a:t>
            </a:r>
            <a:endParaRPr kumimoji="1" lang="en-US" altLang="ja-JP" sz="1200"/>
          </a:p>
          <a:p>
            <a:pPr algn="ctr"/>
            <a:r>
              <a:rPr lang="en-US" altLang="ja-JP" sz="1200"/>
              <a:t>(</a:t>
            </a:r>
            <a:r>
              <a:rPr lang="ja-JP" altLang="en-US" sz="1200"/>
              <a:t>インスタンス化</a:t>
            </a:r>
            <a:r>
              <a:rPr lang="en-US" altLang="ja-JP" sz="1200"/>
              <a:t>)</a:t>
            </a:r>
            <a:endParaRPr kumimoji="1" lang="ja-JP" altLang="en-US" sz="1200"/>
          </a:p>
        </p:txBody>
      </p:sp>
      <p:sp>
        <p:nvSpPr>
          <p:cNvPr id="10" name="右矢印 9">
            <a:extLst>
              <a:ext uri="{FF2B5EF4-FFF2-40B4-BE49-F238E27FC236}">
                <a16:creationId xmlns:a16="http://schemas.microsoft.com/office/drawing/2014/main" id="{8A4CB3DE-734A-C942-90B3-80D42202D811}"/>
              </a:ext>
            </a:extLst>
          </p:cNvPr>
          <p:cNvSpPr/>
          <p:nvPr/>
        </p:nvSpPr>
        <p:spPr>
          <a:xfrm>
            <a:off x="6876256" y="3140968"/>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6A1A69BD-2065-0149-BC24-CDF1789C79D7}"/>
              </a:ext>
            </a:extLst>
          </p:cNvPr>
          <p:cNvPicPr>
            <a:picLocks noChangeAspect="1"/>
          </p:cNvPicPr>
          <p:nvPr/>
        </p:nvPicPr>
        <p:blipFill>
          <a:blip r:embed="rId2"/>
          <a:stretch>
            <a:fillRect/>
          </a:stretch>
        </p:blipFill>
        <p:spPr>
          <a:xfrm>
            <a:off x="3203848" y="2564904"/>
            <a:ext cx="844488" cy="1125984"/>
          </a:xfrm>
          <a:prstGeom prst="rect">
            <a:avLst/>
          </a:prstGeom>
        </p:spPr>
      </p:pic>
      <p:pic>
        <p:nvPicPr>
          <p:cNvPr id="13" name="図 12">
            <a:extLst>
              <a:ext uri="{FF2B5EF4-FFF2-40B4-BE49-F238E27FC236}">
                <a16:creationId xmlns:a16="http://schemas.microsoft.com/office/drawing/2014/main" id="{A79EA8FC-3B9B-584A-8B59-010A06057247}"/>
              </a:ext>
            </a:extLst>
          </p:cNvPr>
          <p:cNvPicPr>
            <a:picLocks noChangeAspect="1"/>
          </p:cNvPicPr>
          <p:nvPr/>
        </p:nvPicPr>
        <p:blipFill>
          <a:blip r:embed="rId2"/>
          <a:stretch>
            <a:fillRect/>
          </a:stretch>
        </p:blipFill>
        <p:spPr>
          <a:xfrm>
            <a:off x="7596336" y="2852936"/>
            <a:ext cx="844488" cy="1125984"/>
          </a:xfrm>
          <a:prstGeom prst="rect">
            <a:avLst/>
          </a:prstGeom>
        </p:spPr>
      </p:pic>
      <p:pic>
        <p:nvPicPr>
          <p:cNvPr id="14" name="図 13">
            <a:extLst>
              <a:ext uri="{FF2B5EF4-FFF2-40B4-BE49-F238E27FC236}">
                <a16:creationId xmlns:a16="http://schemas.microsoft.com/office/drawing/2014/main" id="{84151D94-FB91-3C4A-8389-422A1455F637}"/>
              </a:ext>
            </a:extLst>
          </p:cNvPr>
          <p:cNvPicPr>
            <a:picLocks noChangeAspect="1"/>
          </p:cNvPicPr>
          <p:nvPr/>
        </p:nvPicPr>
        <p:blipFill>
          <a:blip r:embed="rId4"/>
          <a:stretch>
            <a:fillRect/>
          </a:stretch>
        </p:blipFill>
        <p:spPr>
          <a:xfrm>
            <a:off x="5436096" y="2780928"/>
            <a:ext cx="1000251" cy="1225798"/>
          </a:xfrm>
          <a:prstGeom prst="rect">
            <a:avLst/>
          </a:prstGeom>
        </p:spPr>
      </p:pic>
      <p:sp>
        <p:nvSpPr>
          <p:cNvPr id="15" name="右矢印 14">
            <a:extLst>
              <a:ext uri="{FF2B5EF4-FFF2-40B4-BE49-F238E27FC236}">
                <a16:creationId xmlns:a16="http://schemas.microsoft.com/office/drawing/2014/main" id="{6BE70913-4C50-D941-8E96-36985500C02B}"/>
              </a:ext>
            </a:extLst>
          </p:cNvPr>
          <p:cNvSpPr/>
          <p:nvPr/>
        </p:nvSpPr>
        <p:spPr>
          <a:xfrm>
            <a:off x="1835696" y="2852936"/>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7C009A20-A428-2E4D-B9CB-E41A55EED401}"/>
              </a:ext>
            </a:extLst>
          </p:cNvPr>
          <p:cNvSpPr/>
          <p:nvPr/>
        </p:nvSpPr>
        <p:spPr>
          <a:xfrm>
            <a:off x="5436096"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台形 16">
            <a:extLst>
              <a:ext uri="{FF2B5EF4-FFF2-40B4-BE49-F238E27FC236}">
                <a16:creationId xmlns:a16="http://schemas.microsoft.com/office/drawing/2014/main" id="{E041908A-A4F0-3745-992B-6460E3E098F7}"/>
              </a:ext>
            </a:extLst>
          </p:cNvPr>
          <p:cNvSpPr/>
          <p:nvPr/>
        </p:nvSpPr>
        <p:spPr>
          <a:xfrm rot="10800000">
            <a:off x="5436096"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64E3CB59-8AA2-A043-91D0-39200C0B5306}"/>
              </a:ext>
            </a:extLst>
          </p:cNvPr>
          <p:cNvSpPr/>
          <p:nvPr/>
        </p:nvSpPr>
        <p:spPr>
          <a:xfrm>
            <a:off x="7524328"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a:extLst>
              <a:ext uri="{FF2B5EF4-FFF2-40B4-BE49-F238E27FC236}">
                <a16:creationId xmlns:a16="http://schemas.microsoft.com/office/drawing/2014/main" id="{34595891-4AE9-A44C-8195-930C504CD8BF}"/>
              </a:ext>
            </a:extLst>
          </p:cNvPr>
          <p:cNvSpPr/>
          <p:nvPr/>
        </p:nvSpPr>
        <p:spPr>
          <a:xfrm rot="10800000">
            <a:off x="7524328"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1429FE-B1FB-294C-9C52-6CA19265D73A}"/>
              </a:ext>
            </a:extLst>
          </p:cNvPr>
          <p:cNvSpPr txBox="1"/>
          <p:nvPr/>
        </p:nvSpPr>
        <p:spPr>
          <a:xfrm>
            <a:off x="2728012" y="1844824"/>
            <a:ext cx="1720343" cy="646331"/>
          </a:xfrm>
          <a:prstGeom prst="rect">
            <a:avLst/>
          </a:prstGeom>
          <a:noFill/>
        </p:spPr>
        <p:txBody>
          <a:bodyPr wrap="none" rtlCol="0">
            <a:spAutoFit/>
          </a:bodyPr>
          <a:lstStyle/>
          <a:p>
            <a:pPr algn="ctr"/>
            <a:r>
              <a:rPr kumimoji="1" lang="ja-JP" altLang="en-US"/>
              <a:t>オブジェクト</a:t>
            </a:r>
            <a:endParaRPr kumimoji="1" lang="en-US" altLang="ja-JP"/>
          </a:p>
          <a:p>
            <a:pPr algn="ctr"/>
            <a:r>
              <a:rPr lang="en-US" altLang="ja-JP"/>
              <a:t>(</a:t>
            </a:r>
            <a:r>
              <a:rPr lang="ja-JP" altLang="en-US"/>
              <a:t>インスタンス</a:t>
            </a:r>
            <a:r>
              <a:rPr lang="en-US" altLang="ja-JP"/>
              <a:t>)</a:t>
            </a:r>
            <a:endParaRPr kumimoji="1" lang="ja-JP" altLang="en-US"/>
          </a:p>
        </p:txBody>
      </p:sp>
      <p:sp>
        <p:nvSpPr>
          <p:cNvPr id="23" name="アーチ 22">
            <a:extLst>
              <a:ext uri="{FF2B5EF4-FFF2-40B4-BE49-F238E27FC236}">
                <a16:creationId xmlns:a16="http://schemas.microsoft.com/office/drawing/2014/main" id="{095FBB4A-5198-774A-9C4A-D13B2ACCB6BD}"/>
              </a:ext>
            </a:extLst>
          </p:cNvPr>
          <p:cNvSpPr/>
          <p:nvPr/>
        </p:nvSpPr>
        <p:spPr>
          <a:xfrm>
            <a:off x="5868144" y="1988840"/>
            <a:ext cx="2232248" cy="720080"/>
          </a:xfrm>
          <a:prstGeom prst="blockArc">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88E75E9-3324-ED4F-916C-C288CE41888C}"/>
              </a:ext>
            </a:extLst>
          </p:cNvPr>
          <p:cNvSpPr txBox="1"/>
          <p:nvPr/>
        </p:nvSpPr>
        <p:spPr>
          <a:xfrm>
            <a:off x="4860032" y="4797152"/>
            <a:ext cx="4108817" cy="369332"/>
          </a:xfrm>
          <a:prstGeom prst="rect">
            <a:avLst/>
          </a:prstGeom>
          <a:noFill/>
        </p:spPr>
        <p:txBody>
          <a:bodyPr wrap="none" rtlCol="0">
            <a:spAutoFit/>
          </a:bodyPr>
          <a:lstStyle/>
          <a:p>
            <a:r>
              <a:rPr kumimoji="1" lang="ja-JP" altLang="en-US"/>
              <a:t>既存のオブジェクトをコピーして作る</a:t>
            </a:r>
          </a:p>
        </p:txBody>
      </p:sp>
      <p:sp>
        <p:nvSpPr>
          <p:cNvPr id="25" name="テキスト ボックス 24">
            <a:extLst>
              <a:ext uri="{FF2B5EF4-FFF2-40B4-BE49-F238E27FC236}">
                <a16:creationId xmlns:a16="http://schemas.microsoft.com/office/drawing/2014/main" id="{C7DEF0A3-7E79-5C4D-87E5-05CB8F0C9059}"/>
              </a:ext>
            </a:extLst>
          </p:cNvPr>
          <p:cNvSpPr txBox="1"/>
          <p:nvPr/>
        </p:nvSpPr>
        <p:spPr>
          <a:xfrm>
            <a:off x="395536" y="4797152"/>
            <a:ext cx="3567002" cy="646331"/>
          </a:xfrm>
          <a:prstGeom prst="rect">
            <a:avLst/>
          </a:prstGeom>
          <a:noFill/>
        </p:spPr>
        <p:txBody>
          <a:bodyPr wrap="none" rtlCol="0">
            <a:spAutoFit/>
          </a:bodyPr>
          <a:lstStyle/>
          <a:p>
            <a:r>
              <a:rPr kumimoji="1" lang="ja-JP" altLang="en-US"/>
              <a:t>オブジェクトの雛形</a:t>
            </a:r>
            <a:r>
              <a:rPr kumimoji="1" lang="en-US" altLang="ja-JP"/>
              <a:t>(</a:t>
            </a:r>
            <a:r>
              <a:rPr kumimoji="1" lang="ja-JP" altLang="en-US"/>
              <a:t>クラス</a:t>
            </a:r>
            <a:r>
              <a:rPr kumimoji="1" lang="en-US" altLang="ja-JP"/>
              <a:t>)</a:t>
            </a:r>
            <a:r>
              <a:rPr kumimoji="1" lang="ja-JP" altLang="en-US"/>
              <a:t>から</a:t>
            </a:r>
            <a:endParaRPr kumimoji="1" lang="en-US" altLang="ja-JP"/>
          </a:p>
          <a:p>
            <a:r>
              <a:rPr lang="ja-JP" altLang="en-US"/>
              <a:t>オブジェクトを作る</a:t>
            </a:r>
            <a:endParaRPr kumimoji="1" lang="ja-JP" altLang="en-US"/>
          </a:p>
        </p:txBody>
      </p:sp>
    </p:spTree>
    <p:extLst>
      <p:ext uri="{BB962C8B-B14F-4D97-AF65-F5344CB8AC3E}">
        <p14:creationId xmlns:p14="http://schemas.microsoft.com/office/powerpoint/2010/main" val="295462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1ED43-9601-3943-8B4C-B90546B72814}"/>
              </a:ext>
            </a:extLst>
          </p:cNvPr>
          <p:cNvSpPr>
            <a:spLocks noGrp="1"/>
          </p:cNvSpPr>
          <p:nvPr>
            <p:ph type="body" sz="quarter" idx="10"/>
          </p:nvPr>
        </p:nvSpPr>
        <p:spPr>
          <a:xfrm>
            <a:off x="0" y="190133"/>
            <a:ext cx="9144000" cy="754062"/>
          </a:xfrm>
        </p:spPr>
        <p:txBody>
          <a:bodyPr/>
          <a:lstStyle/>
          <a:p>
            <a:r>
              <a:rPr kumimoji="1" lang="ja-JP" altLang="en-US"/>
              <a:t>クラスの定義</a:t>
            </a:r>
          </a:p>
        </p:txBody>
      </p:sp>
      <p:sp>
        <p:nvSpPr>
          <p:cNvPr id="3" name="テキスト ボックス 2">
            <a:extLst>
              <a:ext uri="{FF2B5EF4-FFF2-40B4-BE49-F238E27FC236}">
                <a16:creationId xmlns:a16="http://schemas.microsoft.com/office/drawing/2014/main" id="{358B9965-E8D4-DD4C-90F9-457E12FAB439}"/>
              </a:ext>
            </a:extLst>
          </p:cNvPr>
          <p:cNvSpPr txBox="1"/>
          <p:nvPr/>
        </p:nvSpPr>
        <p:spPr>
          <a:xfrm>
            <a:off x="1835696" y="980728"/>
            <a:ext cx="5081840" cy="2862322"/>
          </a:xfrm>
          <a:prstGeom prst="rect">
            <a:avLst/>
          </a:prstGeom>
          <a:noFill/>
          <a:ln>
            <a:solidFill>
              <a:schemeClr val="tx1"/>
            </a:solidFill>
          </a:ln>
        </p:spPr>
        <p:txBody>
          <a:bodyPr wrap="none" rtlCol="0">
            <a:spAutoFit/>
          </a:bodyPr>
          <a:lstStyle/>
          <a:p>
            <a:r>
              <a:rPr kumimoji="1" lang="en-US" altLang="ja-JP" sz="3600">
                <a:solidFill>
                  <a:srgbClr val="011893"/>
                </a:solidFill>
              </a:rPr>
              <a:t>class</a:t>
            </a:r>
            <a:r>
              <a:rPr kumimoji="1" lang="en-US" altLang="ja-JP" sz="3600"/>
              <a:t> </a:t>
            </a:r>
            <a:r>
              <a:rPr kumimoji="1" lang="ja-JP" altLang="en-US" sz="3600">
                <a:solidFill>
                  <a:srgbClr val="FF0000"/>
                </a:solidFill>
              </a:rPr>
              <a:t>クラス名</a:t>
            </a:r>
            <a:r>
              <a:rPr lang="ja-JP" altLang="en-US" sz="3600"/>
              <a:t>：</a:t>
            </a:r>
            <a:endParaRPr kumimoji="1" lang="en-US" altLang="ja-JP" sz="3600"/>
          </a:p>
          <a:p>
            <a:r>
              <a:rPr lang="en-US" altLang="ja-JP" sz="3600"/>
              <a:t>    </a:t>
            </a:r>
            <a:r>
              <a:rPr lang="en-US" altLang="ja-JP" sz="3600">
                <a:solidFill>
                  <a:srgbClr val="011893"/>
                </a:solidFill>
              </a:rPr>
              <a:t>def</a:t>
            </a:r>
            <a:r>
              <a:rPr lang="en-US" altLang="ja-JP" sz="3600"/>
              <a:t> __init__(self)</a:t>
            </a:r>
            <a:r>
              <a:rPr lang="ja-JP" altLang="en-US" sz="3600"/>
              <a:t>：</a:t>
            </a:r>
            <a:endParaRPr lang="en-US" altLang="ja-JP" sz="3600"/>
          </a:p>
          <a:p>
            <a:r>
              <a:rPr kumimoji="1" lang="en-US" altLang="ja-JP" sz="3600"/>
              <a:t>        </a:t>
            </a:r>
            <a:r>
              <a:rPr kumimoji="1" lang="ja-JP" altLang="en-US" sz="3600"/>
              <a:t>初期化処理</a:t>
            </a:r>
            <a:endParaRPr kumimoji="1" lang="en-US" altLang="ja-JP" sz="3600"/>
          </a:p>
          <a:p>
            <a:r>
              <a:rPr lang="en-US" altLang="ja-JP" sz="3600"/>
              <a:t>    </a:t>
            </a:r>
            <a:r>
              <a:rPr lang="en-US" altLang="ja-JP" sz="3600">
                <a:solidFill>
                  <a:srgbClr val="011893"/>
                </a:solidFill>
              </a:rPr>
              <a:t>def</a:t>
            </a:r>
            <a:r>
              <a:rPr lang="en-US" altLang="ja-JP" sz="3600"/>
              <a:t> </a:t>
            </a:r>
            <a:r>
              <a:rPr lang="ja-JP" altLang="en-US" sz="3600"/>
              <a:t>メソッド名</a:t>
            </a:r>
            <a:r>
              <a:rPr lang="en-US" altLang="ja-JP" sz="3600"/>
              <a:t>(self)</a:t>
            </a:r>
            <a:r>
              <a:rPr lang="ja-JP" altLang="en-US" sz="3600"/>
              <a:t>：</a:t>
            </a:r>
            <a:endParaRPr lang="en-US" altLang="ja-JP" sz="3600"/>
          </a:p>
          <a:p>
            <a:r>
              <a:rPr kumimoji="1" lang="en-US" altLang="ja-JP" sz="3600"/>
              <a:t>         </a:t>
            </a:r>
            <a:r>
              <a:rPr kumimoji="1" lang="ja-JP" altLang="en-US" sz="3600"/>
              <a:t>なにか処理</a:t>
            </a:r>
            <a:endParaRPr kumimoji="1" lang="en-US" altLang="ja-JP" sz="3600"/>
          </a:p>
        </p:txBody>
      </p:sp>
      <p:sp>
        <p:nvSpPr>
          <p:cNvPr id="5" name="テキスト ボックス 4">
            <a:extLst>
              <a:ext uri="{FF2B5EF4-FFF2-40B4-BE49-F238E27FC236}">
                <a16:creationId xmlns:a16="http://schemas.microsoft.com/office/drawing/2014/main" id="{6C382FD3-B53D-2347-84B7-7BF6756ADA20}"/>
              </a:ext>
            </a:extLst>
          </p:cNvPr>
          <p:cNvSpPr txBox="1"/>
          <p:nvPr/>
        </p:nvSpPr>
        <p:spPr>
          <a:xfrm>
            <a:off x="467544" y="4293096"/>
            <a:ext cx="5841664" cy="1323439"/>
          </a:xfrm>
          <a:prstGeom prst="rect">
            <a:avLst/>
          </a:prstGeom>
          <a:noFill/>
        </p:spPr>
        <p:txBody>
          <a:bodyPr wrap="none" rtlCol="0">
            <a:spAutoFit/>
          </a:bodyPr>
          <a:lstStyle/>
          <a:p>
            <a:r>
              <a:rPr lang="ja-JP" altLang="en-US" sz="2000"/>
              <a:t>・</a:t>
            </a:r>
            <a:r>
              <a:rPr kumimoji="1" lang="ja-JP" altLang="en-US" sz="2000"/>
              <a:t>クラスは</a:t>
            </a:r>
            <a:r>
              <a:rPr kumimoji="1" lang="en-US" altLang="ja-JP" sz="2000"/>
              <a:t>class</a:t>
            </a:r>
            <a:r>
              <a:rPr kumimoji="1" lang="ja-JP" altLang="en-US" sz="2000"/>
              <a:t>で定義する</a:t>
            </a:r>
            <a:endParaRPr lang="en-US" altLang="ja-JP" sz="2000"/>
          </a:p>
          <a:p>
            <a:r>
              <a:rPr kumimoji="1" lang="ja-JP" altLang="en-US" sz="2000"/>
              <a:t>・初期化は</a:t>
            </a:r>
            <a:r>
              <a:rPr kumimoji="1" lang="en-US" altLang="ja-JP" sz="2000"/>
              <a:t> __init__</a:t>
            </a:r>
            <a:r>
              <a:rPr kumimoji="1" lang="ja-JP" altLang="en-US" sz="2000"/>
              <a:t>という特別な関数内で行う</a:t>
            </a:r>
            <a:endParaRPr kumimoji="1" lang="en-US" altLang="ja-JP" sz="2000"/>
          </a:p>
          <a:p>
            <a:r>
              <a:rPr lang="ja-JP" altLang="en-US" sz="2000"/>
              <a:t>・クラス内の関数を</a:t>
            </a:r>
            <a:r>
              <a:rPr lang="ja-JP" altLang="en-US" sz="2000">
                <a:solidFill>
                  <a:srgbClr val="FF0000"/>
                </a:solidFill>
              </a:rPr>
              <a:t>メソッド</a:t>
            </a:r>
            <a:r>
              <a:rPr lang="en-US" altLang="ja-JP" sz="2000">
                <a:solidFill>
                  <a:srgbClr val="FF0000"/>
                </a:solidFill>
              </a:rPr>
              <a:t>(method)</a:t>
            </a:r>
            <a:r>
              <a:rPr lang="ja-JP" altLang="en-US" sz="2000"/>
              <a:t>と呼ぶ</a:t>
            </a:r>
            <a:endParaRPr lang="en-US" altLang="ja-JP" sz="2000"/>
          </a:p>
          <a:p>
            <a:r>
              <a:rPr kumimoji="1" lang="ja-JP" altLang="en-US" sz="2000"/>
              <a:t>・クラス内の変数</a:t>
            </a:r>
            <a:r>
              <a:rPr kumimoji="1" lang="en-US" altLang="ja-JP" sz="2000"/>
              <a:t>(</a:t>
            </a:r>
            <a:r>
              <a:rPr kumimoji="1" lang="ja-JP" altLang="en-US" sz="2000"/>
              <a:t>データ</a:t>
            </a:r>
            <a:r>
              <a:rPr kumimoji="1" lang="en-US" altLang="ja-JP" sz="2000"/>
              <a:t>)</a:t>
            </a:r>
            <a:r>
              <a:rPr kumimoji="1" lang="ja-JP" altLang="en-US" sz="2000"/>
              <a:t>を</a:t>
            </a:r>
            <a:r>
              <a:rPr kumimoji="1" lang="ja-JP" altLang="en-US" sz="2000">
                <a:solidFill>
                  <a:srgbClr val="FF0000"/>
                </a:solidFill>
              </a:rPr>
              <a:t>属性</a:t>
            </a:r>
            <a:r>
              <a:rPr kumimoji="1" lang="en-US" altLang="ja-JP" sz="2000">
                <a:solidFill>
                  <a:srgbClr val="FF0000"/>
                </a:solidFill>
              </a:rPr>
              <a:t>(Attribute)</a:t>
            </a:r>
            <a:r>
              <a:rPr kumimoji="1" lang="ja-JP" altLang="en-US" sz="2000"/>
              <a:t>と呼ぶ</a:t>
            </a:r>
            <a:endParaRPr kumimoji="1" lang="en-US" altLang="ja-JP" sz="2000"/>
          </a:p>
        </p:txBody>
      </p:sp>
    </p:spTree>
    <p:extLst>
      <p:ext uri="{BB962C8B-B14F-4D97-AF65-F5344CB8AC3E}">
        <p14:creationId xmlns:p14="http://schemas.microsoft.com/office/powerpoint/2010/main" val="254027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4F5BC-874F-1B4F-854A-4E7C410FFD8D}"/>
              </a:ext>
            </a:extLst>
          </p:cNvPr>
          <p:cNvSpPr>
            <a:spLocks noGrp="1"/>
          </p:cNvSpPr>
          <p:nvPr>
            <p:ph type="body" sz="quarter" idx="10"/>
          </p:nvPr>
        </p:nvSpPr>
        <p:spPr/>
        <p:txBody>
          <a:bodyPr/>
          <a:lstStyle/>
          <a:p>
            <a:r>
              <a:rPr kumimoji="1" lang="ja-JP" altLang="en-US"/>
              <a:t>クラスの例</a:t>
            </a:r>
          </a:p>
        </p:txBody>
      </p:sp>
      <p:sp>
        <p:nvSpPr>
          <p:cNvPr id="4" name="正方形/長方形 3">
            <a:extLst>
              <a:ext uri="{FF2B5EF4-FFF2-40B4-BE49-F238E27FC236}">
                <a16:creationId xmlns:a16="http://schemas.microsoft.com/office/drawing/2014/main" id="{C33D4985-9821-4945-A287-3E8133E4AE3A}"/>
              </a:ext>
            </a:extLst>
          </p:cNvPr>
          <p:cNvSpPr/>
          <p:nvPr/>
        </p:nvSpPr>
        <p:spPr>
          <a:xfrm>
            <a:off x="251520" y="1556792"/>
            <a:ext cx="4248472" cy="2677656"/>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a:p>
            <a:br>
              <a:rPr lang="en" altLang="ja-JP" sz="2400" b="0">
                <a:solidFill>
                  <a:srgbClr val="24292E"/>
                </a:solidFill>
                <a:effectLst/>
                <a:latin typeface="Menlo" panose="020B0609030804020204" pitchFamily="49" charset="0"/>
              </a:rPr>
            </a:br>
            <a:r>
              <a:rPr lang="en" altLang="ja-JP" sz="2400" b="0">
                <a:solidFill>
                  <a:srgbClr val="24292E"/>
                </a:solidFill>
                <a:effectLst/>
                <a:latin typeface="Menlo" panose="020B0609030804020204" pitchFamily="49" charset="0"/>
              </a:rPr>
              <a:t>  </a:t>
            </a:r>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B3387F9-9F25-9246-82B5-3A1935DD9C16}"/>
              </a:ext>
            </a:extLst>
          </p:cNvPr>
          <p:cNvSpPr txBox="1"/>
          <p:nvPr/>
        </p:nvSpPr>
        <p:spPr>
          <a:xfrm>
            <a:off x="251520" y="1052736"/>
            <a:ext cx="4185761" cy="461665"/>
          </a:xfrm>
          <a:prstGeom prst="rect">
            <a:avLst/>
          </a:prstGeom>
          <a:noFill/>
        </p:spPr>
        <p:txBody>
          <a:bodyPr wrap="none" rtlCol="0">
            <a:spAutoFit/>
          </a:bodyPr>
          <a:lstStyle/>
          <a:p>
            <a:r>
              <a:rPr kumimoji="1" lang="ja-JP" altLang="en-US" sz="2400"/>
              <a:t>数字を数えるカウンタクラス</a:t>
            </a:r>
          </a:p>
        </p:txBody>
      </p:sp>
      <p:sp>
        <p:nvSpPr>
          <p:cNvPr id="6" name="テキスト ボックス 5">
            <a:extLst>
              <a:ext uri="{FF2B5EF4-FFF2-40B4-BE49-F238E27FC236}">
                <a16:creationId xmlns:a16="http://schemas.microsoft.com/office/drawing/2014/main" id="{305696DB-A782-C543-9A25-0C936B7377C9}"/>
              </a:ext>
            </a:extLst>
          </p:cNvPr>
          <p:cNvSpPr txBox="1"/>
          <p:nvPr/>
        </p:nvSpPr>
        <p:spPr>
          <a:xfrm>
            <a:off x="4644008" y="1916832"/>
            <a:ext cx="3809761" cy="707886"/>
          </a:xfrm>
          <a:prstGeom prst="rect">
            <a:avLst/>
          </a:prstGeom>
          <a:noFill/>
        </p:spPr>
        <p:txBody>
          <a:bodyPr wrap="none" rtlCol="0">
            <a:spAutoFit/>
          </a:bodyPr>
          <a:lstStyle/>
          <a:p>
            <a:r>
              <a:rPr kumimoji="1" lang="ja-JP" altLang="en-US" sz="2000"/>
              <a:t>初期化処理</a:t>
            </a:r>
            <a:endParaRPr kumimoji="1" lang="en-US" altLang="ja-JP" sz="2000"/>
          </a:p>
          <a:p>
            <a:r>
              <a:rPr lang="ja-JP" altLang="en-US" sz="2000"/>
              <a:t>ここで属性</a:t>
            </a:r>
            <a:r>
              <a:rPr lang="en-US" altLang="ja-JP" sz="2000"/>
              <a:t> __num</a:t>
            </a:r>
            <a:r>
              <a:rPr lang="ja-JP" altLang="en-US" sz="2000"/>
              <a:t>を初期化する</a:t>
            </a:r>
            <a:endParaRPr kumimoji="1" lang="ja-JP" altLang="en-US" sz="2000"/>
          </a:p>
        </p:txBody>
      </p:sp>
      <p:sp>
        <p:nvSpPr>
          <p:cNvPr id="7" name="テキスト ボックス 6">
            <a:extLst>
              <a:ext uri="{FF2B5EF4-FFF2-40B4-BE49-F238E27FC236}">
                <a16:creationId xmlns:a16="http://schemas.microsoft.com/office/drawing/2014/main" id="{36634977-E5B0-674C-8DE3-2F14481FAA30}"/>
              </a:ext>
            </a:extLst>
          </p:cNvPr>
          <p:cNvSpPr txBox="1"/>
          <p:nvPr/>
        </p:nvSpPr>
        <p:spPr>
          <a:xfrm>
            <a:off x="4644008" y="3140968"/>
            <a:ext cx="4322722" cy="1015663"/>
          </a:xfrm>
          <a:prstGeom prst="rect">
            <a:avLst/>
          </a:prstGeom>
          <a:noFill/>
        </p:spPr>
        <p:txBody>
          <a:bodyPr wrap="none" rtlCol="0">
            <a:spAutoFit/>
          </a:bodyPr>
          <a:lstStyle/>
          <a:p>
            <a:r>
              <a:rPr kumimoji="1" lang="ja-JP" altLang="en-US" sz="2000"/>
              <a:t>メソッド定義</a:t>
            </a:r>
            <a:endParaRPr kumimoji="1" lang="en-US" altLang="ja-JP" sz="2000"/>
          </a:p>
          <a:p>
            <a:r>
              <a:rPr lang="ja-JP" altLang="en-US" sz="2000"/>
              <a:t>内部属性</a:t>
            </a:r>
            <a:r>
              <a:rPr lang="en-US" altLang="ja-JP" sz="2000"/>
              <a:t> __num</a:t>
            </a:r>
            <a:r>
              <a:rPr lang="ja-JP" altLang="en-US" sz="2000"/>
              <a:t>をインクリメントし</a:t>
            </a:r>
            <a:endParaRPr lang="en-US" altLang="ja-JP" sz="2000"/>
          </a:p>
          <a:p>
            <a:r>
              <a:rPr kumimoji="1" lang="ja-JP" altLang="en-US" sz="2000"/>
              <a:t>その値を表示する</a:t>
            </a:r>
            <a:endParaRPr kumimoji="1" lang="en-US" altLang="ja-JP" sz="2000"/>
          </a:p>
        </p:txBody>
      </p:sp>
    </p:spTree>
    <p:extLst>
      <p:ext uri="{BB962C8B-B14F-4D97-AF65-F5344CB8AC3E}">
        <p14:creationId xmlns:p14="http://schemas.microsoft.com/office/powerpoint/2010/main" val="945598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057714C-8128-D84C-8C45-602F8B9F588D}"/>
              </a:ext>
            </a:extLst>
          </p:cNvPr>
          <p:cNvSpPr>
            <a:spLocks noGrp="1"/>
          </p:cNvSpPr>
          <p:nvPr>
            <p:ph type="body" sz="quarter" idx="10"/>
          </p:nvPr>
        </p:nvSpPr>
        <p:spPr/>
        <p:txBody>
          <a:bodyPr/>
          <a:lstStyle/>
          <a:p>
            <a:r>
              <a:rPr kumimoji="1" lang="ja-JP" altLang="en-US"/>
              <a:t>属性</a:t>
            </a:r>
            <a:r>
              <a:rPr kumimoji="1" lang="en-US" altLang="ja-JP"/>
              <a:t>(Attribute)</a:t>
            </a:r>
            <a:endParaRPr kumimoji="1" lang="ja-JP" altLang="en-US"/>
          </a:p>
        </p:txBody>
      </p:sp>
      <p:sp>
        <p:nvSpPr>
          <p:cNvPr id="3" name="正方形/長方形 2">
            <a:extLst>
              <a:ext uri="{FF2B5EF4-FFF2-40B4-BE49-F238E27FC236}">
                <a16:creationId xmlns:a16="http://schemas.microsoft.com/office/drawing/2014/main" id="{83529990-71A5-A64F-8E31-0BE982D12B3D}"/>
              </a:ext>
            </a:extLst>
          </p:cNvPr>
          <p:cNvSpPr/>
          <p:nvPr/>
        </p:nvSpPr>
        <p:spPr>
          <a:xfrm>
            <a:off x="2267744" y="2132856"/>
            <a:ext cx="4248472" cy="1200329"/>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C3E5DFB-2590-8F42-8C1F-8A8CD20B2C1A}"/>
              </a:ext>
            </a:extLst>
          </p:cNvPr>
          <p:cNvSpPr txBox="1"/>
          <p:nvPr/>
        </p:nvSpPr>
        <p:spPr>
          <a:xfrm>
            <a:off x="179512" y="3717032"/>
            <a:ext cx="6965368" cy="461665"/>
          </a:xfrm>
          <a:prstGeom prst="rect">
            <a:avLst/>
          </a:prstGeom>
          <a:noFill/>
        </p:spPr>
        <p:txBody>
          <a:bodyPr wrap="none" rtlCol="0">
            <a:spAutoFit/>
          </a:bodyPr>
          <a:lstStyle/>
          <a:p>
            <a:r>
              <a:rPr lang="ja-JP" altLang="en-US" sz="2400"/>
              <a:t>原則として初期化関数</a:t>
            </a:r>
            <a:r>
              <a:rPr lang="en-US" altLang="ja-JP" sz="2400"/>
              <a:t> __init__ </a:t>
            </a:r>
            <a:r>
              <a:rPr lang="ja-JP" altLang="en-US" sz="2400"/>
              <a:t>の中で初期化する</a:t>
            </a:r>
            <a:endParaRPr kumimoji="1" lang="ja-JP" altLang="en-US" sz="2400"/>
          </a:p>
        </p:txBody>
      </p:sp>
      <p:sp>
        <p:nvSpPr>
          <p:cNvPr id="6" name="テキスト ボックス 5">
            <a:extLst>
              <a:ext uri="{FF2B5EF4-FFF2-40B4-BE49-F238E27FC236}">
                <a16:creationId xmlns:a16="http://schemas.microsoft.com/office/drawing/2014/main" id="{017ACA14-D4C6-5B41-8251-6768413753D1}"/>
              </a:ext>
            </a:extLst>
          </p:cNvPr>
          <p:cNvSpPr txBox="1"/>
          <p:nvPr/>
        </p:nvSpPr>
        <p:spPr>
          <a:xfrm>
            <a:off x="251520" y="1268760"/>
            <a:ext cx="8640507" cy="523220"/>
          </a:xfrm>
          <a:prstGeom prst="rect">
            <a:avLst/>
          </a:prstGeom>
          <a:noFill/>
        </p:spPr>
        <p:txBody>
          <a:bodyPr wrap="none" rtlCol="0">
            <a:spAutoFit/>
          </a:bodyPr>
          <a:lstStyle/>
          <a:p>
            <a:r>
              <a:rPr kumimoji="1" lang="ja-JP" altLang="en-US" sz="2800"/>
              <a:t>クラスの中で「</a:t>
            </a:r>
            <a:r>
              <a:rPr kumimoji="1" lang="en-US" altLang="ja-JP" sz="2800"/>
              <a:t>self.</a:t>
            </a:r>
            <a:r>
              <a:rPr kumimoji="1" lang="ja-JP" altLang="en-US" sz="2800"/>
              <a:t>変数名」の形で初期化された変数</a:t>
            </a:r>
          </a:p>
        </p:txBody>
      </p:sp>
      <p:sp>
        <p:nvSpPr>
          <p:cNvPr id="8" name="テキスト ボックス 7">
            <a:extLst>
              <a:ext uri="{FF2B5EF4-FFF2-40B4-BE49-F238E27FC236}">
                <a16:creationId xmlns:a16="http://schemas.microsoft.com/office/drawing/2014/main" id="{C5A0D0AA-69E7-CC43-B130-52286EE3B7DA}"/>
              </a:ext>
            </a:extLst>
          </p:cNvPr>
          <p:cNvSpPr txBox="1"/>
          <p:nvPr/>
        </p:nvSpPr>
        <p:spPr>
          <a:xfrm>
            <a:off x="179512" y="4581128"/>
            <a:ext cx="7603363" cy="830997"/>
          </a:xfrm>
          <a:prstGeom prst="rect">
            <a:avLst/>
          </a:prstGeom>
          <a:noFill/>
        </p:spPr>
        <p:txBody>
          <a:bodyPr wrap="none" rtlCol="0">
            <a:spAutoFit/>
          </a:bodyPr>
          <a:lstStyle/>
          <a:p>
            <a:r>
              <a:rPr lang="ja-JP" altLang="en-US" sz="2400"/>
              <a:t>変数名の先頭にアンダースコア二つ「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CFB1158B-8E21-2F4A-9FED-61646B28D479}"/>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1664426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8C9CA8-6F88-D54B-97D3-4F7A0A2E4012}"/>
              </a:ext>
            </a:extLst>
          </p:cNvPr>
          <p:cNvSpPr>
            <a:spLocks noGrp="1"/>
          </p:cNvSpPr>
          <p:nvPr>
            <p:ph type="body" sz="quarter" idx="10"/>
          </p:nvPr>
        </p:nvSpPr>
        <p:spPr/>
        <p:txBody>
          <a:bodyPr/>
          <a:lstStyle/>
          <a:p>
            <a:r>
              <a:rPr kumimoji="1" lang="ja-JP" altLang="en-US"/>
              <a:t>メソッド</a:t>
            </a:r>
            <a:r>
              <a:rPr kumimoji="1" lang="en-US" altLang="ja-JP"/>
              <a:t>(Method)</a:t>
            </a:r>
            <a:endParaRPr kumimoji="1" lang="ja-JP" altLang="en-US"/>
          </a:p>
        </p:txBody>
      </p:sp>
      <p:sp>
        <p:nvSpPr>
          <p:cNvPr id="3" name="テキスト ボックス 2">
            <a:extLst>
              <a:ext uri="{FF2B5EF4-FFF2-40B4-BE49-F238E27FC236}">
                <a16:creationId xmlns:a16="http://schemas.microsoft.com/office/drawing/2014/main" id="{97EBB948-A22E-ED45-98CA-93049DCA6657}"/>
              </a:ext>
            </a:extLst>
          </p:cNvPr>
          <p:cNvSpPr txBox="1"/>
          <p:nvPr/>
        </p:nvSpPr>
        <p:spPr>
          <a:xfrm>
            <a:off x="1763688" y="1124744"/>
            <a:ext cx="4852610" cy="523220"/>
          </a:xfrm>
          <a:prstGeom prst="rect">
            <a:avLst/>
          </a:prstGeom>
          <a:noFill/>
        </p:spPr>
        <p:txBody>
          <a:bodyPr wrap="none" rtlCol="0">
            <a:spAutoFit/>
          </a:bodyPr>
          <a:lstStyle/>
          <a:p>
            <a:r>
              <a:rPr kumimoji="1" lang="ja-JP" altLang="en-US" sz="2800"/>
              <a:t>クラスの中で定義された関数</a:t>
            </a:r>
          </a:p>
        </p:txBody>
      </p:sp>
      <p:sp>
        <p:nvSpPr>
          <p:cNvPr id="4" name="正方形/長方形 3">
            <a:extLst>
              <a:ext uri="{FF2B5EF4-FFF2-40B4-BE49-F238E27FC236}">
                <a16:creationId xmlns:a16="http://schemas.microsoft.com/office/drawing/2014/main" id="{881434A3-1D14-3449-9DC3-00121F1CBDFC}"/>
              </a:ext>
            </a:extLst>
          </p:cNvPr>
          <p:cNvSpPr/>
          <p:nvPr/>
        </p:nvSpPr>
        <p:spPr>
          <a:xfrm>
            <a:off x="2123728" y="1844824"/>
            <a:ext cx="4248472" cy="1938992"/>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endParaRPr lang="en" altLang="ja-JP" sz="2400" b="0">
              <a:solidFill>
                <a:srgbClr val="24292E"/>
              </a:solidFill>
              <a:effectLst/>
              <a:latin typeface="Menlo" panose="020B0609030804020204" pitchFamily="49" charset="0"/>
            </a:endParaRP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FDBF1464-08BB-FC44-B625-78BFFE0DDC09}"/>
              </a:ext>
            </a:extLst>
          </p:cNvPr>
          <p:cNvSpPr txBox="1"/>
          <p:nvPr/>
        </p:nvSpPr>
        <p:spPr>
          <a:xfrm>
            <a:off x="323528" y="3861048"/>
            <a:ext cx="8597225" cy="830997"/>
          </a:xfrm>
          <a:prstGeom prst="rect">
            <a:avLst/>
          </a:prstGeom>
          <a:noFill/>
        </p:spPr>
        <p:txBody>
          <a:bodyPr wrap="none" rtlCol="0">
            <a:spAutoFit/>
          </a:bodyPr>
          <a:lstStyle/>
          <a:p>
            <a:r>
              <a:rPr kumimoji="1" lang="ja-JP" altLang="en-US" sz="2400"/>
              <a:t>関数の第一引数に自分自身が渡されてくるので、</a:t>
            </a:r>
            <a:r>
              <a:rPr kumimoji="1" lang="en-US" altLang="ja-JP" sz="2400"/>
              <a:t>self</a:t>
            </a:r>
            <a:r>
              <a:rPr kumimoji="1" lang="ja-JP" altLang="en-US" sz="2400"/>
              <a:t>で受ける</a:t>
            </a:r>
            <a:endParaRPr kumimoji="1" lang="en-US" altLang="ja-JP" sz="2400"/>
          </a:p>
          <a:p>
            <a:r>
              <a:rPr lang="ja-JP" altLang="en-US" sz="2400"/>
              <a:t>メソッド内で属性にアクセスする場合は「</a:t>
            </a:r>
            <a:r>
              <a:rPr lang="en-US" altLang="ja-JP" sz="2400"/>
              <a:t>self.</a:t>
            </a:r>
            <a:r>
              <a:rPr lang="ja-JP" altLang="en-US" sz="2400"/>
              <a:t>名前」を使う</a:t>
            </a:r>
            <a:endParaRPr kumimoji="1" lang="ja-JP" altLang="en-US" sz="2400"/>
          </a:p>
        </p:txBody>
      </p:sp>
      <p:sp>
        <p:nvSpPr>
          <p:cNvPr id="6" name="テキスト ボックス 5">
            <a:extLst>
              <a:ext uri="{FF2B5EF4-FFF2-40B4-BE49-F238E27FC236}">
                <a16:creationId xmlns:a16="http://schemas.microsoft.com/office/drawing/2014/main" id="{8647CAAF-75C7-4642-BBF8-C2FCF5D7C1B6}"/>
              </a:ext>
            </a:extLst>
          </p:cNvPr>
          <p:cNvSpPr txBox="1"/>
          <p:nvPr/>
        </p:nvSpPr>
        <p:spPr>
          <a:xfrm>
            <a:off x="323528" y="5157192"/>
            <a:ext cx="8526693" cy="830997"/>
          </a:xfrm>
          <a:prstGeom prst="rect">
            <a:avLst/>
          </a:prstGeom>
          <a:noFill/>
        </p:spPr>
        <p:txBody>
          <a:bodyPr wrap="none" rtlCol="0">
            <a:spAutoFit/>
          </a:bodyPr>
          <a:lstStyle/>
          <a:p>
            <a:r>
              <a:rPr lang="ja-JP" altLang="en-US" sz="2400"/>
              <a:t>メソッド名も、先頭にアンダースコア二つ「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lang="en-US" altLang="ja-JP" sz="2400"/>
              <a:t>(※)</a:t>
            </a:r>
            <a:endParaRPr kumimoji="1" lang="ja-JP" altLang="en-US" sz="2400"/>
          </a:p>
        </p:txBody>
      </p:sp>
      <p:sp>
        <p:nvSpPr>
          <p:cNvPr id="7" name="テキスト ボックス 6">
            <a:extLst>
              <a:ext uri="{FF2B5EF4-FFF2-40B4-BE49-F238E27FC236}">
                <a16:creationId xmlns:a16="http://schemas.microsoft.com/office/drawing/2014/main" id="{F2794D42-C28B-5B4E-B752-BF5575E77597}"/>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852557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B03D99-3E80-C347-B85E-76859E371A63}"/>
              </a:ext>
            </a:extLst>
          </p:cNvPr>
          <p:cNvSpPr>
            <a:spLocks noGrp="1"/>
          </p:cNvSpPr>
          <p:nvPr>
            <p:ph type="body" sz="quarter" idx="10"/>
          </p:nvPr>
        </p:nvSpPr>
        <p:spPr/>
        <p:txBody>
          <a:bodyPr/>
          <a:lstStyle/>
          <a:p>
            <a:r>
              <a:rPr kumimoji="1" lang="ja-JP" altLang="en-US"/>
              <a:t>クラスの例</a:t>
            </a:r>
          </a:p>
        </p:txBody>
      </p:sp>
      <p:sp>
        <p:nvSpPr>
          <p:cNvPr id="3" name="正方形/長方形 2">
            <a:extLst>
              <a:ext uri="{FF2B5EF4-FFF2-40B4-BE49-F238E27FC236}">
                <a16:creationId xmlns:a16="http://schemas.microsoft.com/office/drawing/2014/main" id="{9ED77E09-D963-D246-AB31-9A7F6943F0BF}"/>
              </a:ext>
            </a:extLst>
          </p:cNvPr>
          <p:cNvSpPr/>
          <p:nvPr/>
        </p:nvSpPr>
        <p:spPr>
          <a:xfrm>
            <a:off x="251520" y="1628800"/>
            <a:ext cx="3789820"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E31584E5-8ABB-6647-ACB3-E19D0B2DB8CC}"/>
              </a:ext>
            </a:extLst>
          </p:cNvPr>
          <p:cNvSpPr txBox="1"/>
          <p:nvPr/>
        </p:nvSpPr>
        <p:spPr>
          <a:xfrm>
            <a:off x="251520" y="1124744"/>
            <a:ext cx="8648521" cy="400110"/>
          </a:xfrm>
          <a:prstGeom prst="rect">
            <a:avLst/>
          </a:prstGeom>
          <a:noFill/>
        </p:spPr>
        <p:txBody>
          <a:bodyPr wrap="none" rtlCol="0">
            <a:spAutoFit/>
          </a:bodyPr>
          <a:lstStyle/>
          <a:p>
            <a:r>
              <a:rPr kumimoji="1" lang="ja-JP" altLang="en-US" sz="2000"/>
              <a:t>クラス名を関数のように呼び出すとそのクラスのインスタンスが作られる</a:t>
            </a:r>
          </a:p>
        </p:txBody>
      </p:sp>
      <p:sp>
        <p:nvSpPr>
          <p:cNvPr id="5" name="テキスト ボックス 4">
            <a:extLst>
              <a:ext uri="{FF2B5EF4-FFF2-40B4-BE49-F238E27FC236}">
                <a16:creationId xmlns:a16="http://schemas.microsoft.com/office/drawing/2014/main" id="{1E177F20-F4B8-FC49-A729-63188FB41D67}"/>
              </a:ext>
            </a:extLst>
          </p:cNvPr>
          <p:cNvSpPr txBox="1"/>
          <p:nvPr/>
        </p:nvSpPr>
        <p:spPr>
          <a:xfrm>
            <a:off x="251520" y="2492896"/>
            <a:ext cx="5057795" cy="400110"/>
          </a:xfrm>
          <a:prstGeom prst="rect">
            <a:avLst/>
          </a:prstGeom>
          <a:noFill/>
        </p:spPr>
        <p:txBody>
          <a:bodyPr wrap="none" rtlCol="0">
            <a:spAutoFit/>
          </a:bodyPr>
          <a:lstStyle/>
          <a:p>
            <a:r>
              <a:rPr kumimoji="1" lang="ja-JP" altLang="en-US" sz="2000"/>
              <a:t>クラスの中で定義された関数を呼び出せる</a:t>
            </a:r>
          </a:p>
        </p:txBody>
      </p:sp>
      <p:sp>
        <p:nvSpPr>
          <p:cNvPr id="6" name="正方形/長方形 5">
            <a:extLst>
              <a:ext uri="{FF2B5EF4-FFF2-40B4-BE49-F238E27FC236}">
                <a16:creationId xmlns:a16="http://schemas.microsoft.com/office/drawing/2014/main" id="{66F69873-2AF7-4943-827E-ACD52F5325C9}"/>
              </a:ext>
            </a:extLst>
          </p:cNvPr>
          <p:cNvSpPr/>
          <p:nvPr/>
        </p:nvSpPr>
        <p:spPr>
          <a:xfrm>
            <a:off x="323528" y="2996952"/>
            <a:ext cx="3600400"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正方形/長方形 6">
            <a:extLst>
              <a:ext uri="{FF2B5EF4-FFF2-40B4-BE49-F238E27FC236}">
                <a16:creationId xmlns:a16="http://schemas.microsoft.com/office/drawing/2014/main" id="{CDA1A0FA-9B0B-EE44-AE9F-2394C4C9E4F2}"/>
              </a:ext>
            </a:extLst>
          </p:cNvPr>
          <p:cNvSpPr/>
          <p:nvPr/>
        </p:nvSpPr>
        <p:spPr>
          <a:xfrm>
            <a:off x="323528" y="5013176"/>
            <a:ext cx="3214341" cy="523220"/>
          </a:xfrm>
          <a:prstGeom prst="rect">
            <a:avLst/>
          </a:prstGeom>
        </p:spPr>
        <p:txBody>
          <a:bodyPr wrap="none">
            <a:spAutoFit/>
          </a:bodyPr>
          <a:lstStyle/>
          <a:p>
            <a:r>
              <a:rPr lang="en" altLang="ja-JP" sz="2800" b="0">
                <a:solidFill>
                  <a:srgbClr val="005CC5"/>
                </a:solidFill>
                <a:effectLst/>
                <a:latin typeface="Menlo" panose="020B0609030804020204" pitchFamily="49" charset="0"/>
              </a:rPr>
              <a:t>print</a:t>
            </a:r>
            <a:r>
              <a:rPr lang="en" altLang="ja-JP" sz="2800" b="0">
                <a:solidFill>
                  <a:srgbClr val="6F42C1"/>
                </a:solidFill>
                <a:effectLst/>
                <a:latin typeface="Menlo" panose="020B0609030804020204" pitchFamily="49" charset="0"/>
              </a:rPr>
              <a:t>(c.__num)</a:t>
            </a:r>
            <a:endParaRPr lang="en" altLang="ja-JP" sz="2800" b="0">
              <a:solidFill>
                <a:srgbClr val="24292E"/>
              </a:solidFill>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771B2013-3B6B-BA49-8F5D-C6C5DD8963D5}"/>
              </a:ext>
            </a:extLst>
          </p:cNvPr>
          <p:cNvSpPr txBox="1"/>
          <p:nvPr/>
        </p:nvSpPr>
        <p:spPr>
          <a:xfrm>
            <a:off x="251520" y="4509120"/>
            <a:ext cx="6276077" cy="400110"/>
          </a:xfrm>
          <a:prstGeom prst="rect">
            <a:avLst/>
          </a:prstGeom>
          <a:noFill/>
        </p:spPr>
        <p:txBody>
          <a:bodyPr wrap="none" rtlCol="0">
            <a:spAutoFit/>
          </a:bodyPr>
          <a:lstStyle/>
          <a:p>
            <a:r>
              <a:rPr kumimoji="1" lang="ja-JP" altLang="en-US" sz="2000"/>
              <a:t>頭に「</a:t>
            </a:r>
            <a:r>
              <a:rPr kumimoji="1" lang="en-US" altLang="ja-JP" sz="2000"/>
              <a:t>__</a:t>
            </a:r>
            <a:r>
              <a:rPr kumimoji="1" lang="ja-JP" altLang="en-US" sz="2000"/>
              <a:t>」がついた変数は参照できない</a:t>
            </a:r>
            <a:r>
              <a:rPr lang="en-US" altLang="ja-JP" sz="2000"/>
              <a:t>(</a:t>
            </a:r>
            <a:r>
              <a:rPr lang="ja-JP" altLang="en-US" sz="2000"/>
              <a:t>カプセル化</a:t>
            </a:r>
            <a:r>
              <a:rPr lang="en-US" altLang="ja-JP" sz="2000"/>
              <a:t>)</a:t>
            </a:r>
            <a:endParaRPr kumimoji="1" lang="ja-JP" altLang="en-US" sz="2000"/>
          </a:p>
        </p:txBody>
      </p:sp>
      <p:sp>
        <p:nvSpPr>
          <p:cNvPr id="10" name="正方形/長方形 9">
            <a:extLst>
              <a:ext uri="{FF2B5EF4-FFF2-40B4-BE49-F238E27FC236}">
                <a16:creationId xmlns:a16="http://schemas.microsoft.com/office/drawing/2014/main" id="{1E737AE5-4E7F-0042-9CD2-07B5CE0A0344}"/>
              </a:ext>
            </a:extLst>
          </p:cNvPr>
          <p:cNvSpPr/>
          <p:nvPr/>
        </p:nvSpPr>
        <p:spPr>
          <a:xfrm>
            <a:off x="539552" y="5661248"/>
            <a:ext cx="8064896" cy="369332"/>
          </a:xfrm>
          <a:prstGeom prst="rect">
            <a:avLst/>
          </a:prstGeom>
        </p:spPr>
        <p:txBody>
          <a:bodyPr wrap="square">
            <a:spAutoFit/>
          </a:bodyPr>
          <a:lstStyle/>
          <a:p>
            <a:r>
              <a:rPr lang="en" altLang="ja-JP" b="0">
                <a:solidFill>
                  <a:srgbClr val="FF0000"/>
                </a:solidFill>
                <a:effectLst/>
                <a:latin typeface="Menlo" panose="020B0609030804020204" pitchFamily="49" charset="0"/>
              </a:rPr>
              <a:t>AttributeError</a:t>
            </a:r>
            <a:r>
              <a:rPr lang="en" altLang="ja-JP" b="0">
                <a:effectLst/>
                <a:latin typeface="Menlo" panose="020B0609030804020204" pitchFamily="49" charset="0"/>
              </a:rPr>
              <a:t>: 'Counter' object has no attribute '__num'</a:t>
            </a:r>
          </a:p>
        </p:txBody>
      </p:sp>
      <p:sp>
        <p:nvSpPr>
          <p:cNvPr id="11" name="テキスト ボックス 10">
            <a:extLst>
              <a:ext uri="{FF2B5EF4-FFF2-40B4-BE49-F238E27FC236}">
                <a16:creationId xmlns:a16="http://schemas.microsoft.com/office/drawing/2014/main" id="{2C9F038B-75C1-2B4D-A8CF-E78FB948DA1B}"/>
              </a:ext>
            </a:extLst>
          </p:cNvPr>
          <p:cNvSpPr txBox="1"/>
          <p:nvPr/>
        </p:nvSpPr>
        <p:spPr>
          <a:xfrm>
            <a:off x="4406425" y="1774449"/>
            <a:ext cx="4051109" cy="369332"/>
          </a:xfrm>
          <a:prstGeom prst="rect">
            <a:avLst/>
          </a:prstGeom>
          <a:noFill/>
        </p:spPr>
        <p:txBody>
          <a:bodyPr wrap="none" rtlCol="0">
            <a:spAutoFit/>
          </a:bodyPr>
          <a:lstStyle/>
          <a:p>
            <a:r>
              <a:rPr kumimoji="1" lang="ja-JP" altLang="en-US"/>
              <a:t>ここで初期化関数</a:t>
            </a:r>
            <a:r>
              <a:rPr kumimoji="1" lang="en-US" altLang="ja-JP"/>
              <a:t> __init__</a:t>
            </a:r>
            <a:r>
              <a:rPr kumimoji="1" lang="ja-JP" altLang="en-US"/>
              <a:t>が呼ばれる</a:t>
            </a:r>
          </a:p>
        </p:txBody>
      </p:sp>
      <p:cxnSp>
        <p:nvCxnSpPr>
          <p:cNvPr id="12" name="直線矢印コネクタ 11">
            <a:extLst>
              <a:ext uri="{FF2B5EF4-FFF2-40B4-BE49-F238E27FC236}">
                <a16:creationId xmlns:a16="http://schemas.microsoft.com/office/drawing/2014/main" id="{EE229626-DA83-4B41-B5A4-604A5D469187}"/>
              </a:ext>
            </a:extLst>
          </p:cNvPr>
          <p:cNvCxnSpPr>
            <a:stCxn id="11" idx="1"/>
          </p:cNvCxnSpPr>
          <p:nvPr/>
        </p:nvCxnSpPr>
        <p:spPr>
          <a:xfrm flipH="1" flipV="1">
            <a:off x="3938337" y="1957137"/>
            <a:ext cx="468088" cy="197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87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0042BD-197E-594F-BC6C-87AE09BD867A}"/>
              </a:ext>
            </a:extLst>
          </p:cNvPr>
          <p:cNvSpPr>
            <a:spLocks noGrp="1"/>
          </p:cNvSpPr>
          <p:nvPr>
            <p:ph type="body" sz="quarter" idx="10"/>
          </p:nvPr>
        </p:nvSpPr>
        <p:spPr/>
        <p:txBody>
          <a:bodyPr/>
          <a:lstStyle/>
          <a:p>
            <a:r>
              <a:rPr kumimoji="1" lang="ja-JP" altLang="en-US"/>
              <a:t>インスタンス</a:t>
            </a:r>
          </a:p>
        </p:txBody>
      </p:sp>
      <p:sp>
        <p:nvSpPr>
          <p:cNvPr id="3" name="正方形/長方形 2">
            <a:extLst>
              <a:ext uri="{FF2B5EF4-FFF2-40B4-BE49-F238E27FC236}">
                <a16:creationId xmlns:a16="http://schemas.microsoft.com/office/drawing/2014/main" id="{D24F3BEC-C327-6B41-B541-056EA68DBB5D}"/>
              </a:ext>
            </a:extLst>
          </p:cNvPr>
          <p:cNvSpPr/>
          <p:nvPr/>
        </p:nvSpPr>
        <p:spPr>
          <a:xfrm>
            <a:off x="251520"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c1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5D9F7FF8-9EF8-C84B-A396-044266B2C60D}"/>
              </a:ext>
            </a:extLst>
          </p:cNvPr>
          <p:cNvSpPr/>
          <p:nvPr/>
        </p:nvSpPr>
        <p:spPr>
          <a:xfrm>
            <a:off x="323528" y="3501008"/>
            <a:ext cx="3816424"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2479BA06-A032-3440-AE0A-D224B2B72AC5}"/>
              </a:ext>
            </a:extLst>
          </p:cNvPr>
          <p:cNvSpPr/>
          <p:nvPr/>
        </p:nvSpPr>
        <p:spPr>
          <a:xfrm>
            <a:off x="4644008"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c2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585EE583-2DCC-374B-B354-1837122ED5B5}"/>
              </a:ext>
            </a:extLst>
          </p:cNvPr>
          <p:cNvSpPr/>
          <p:nvPr/>
        </p:nvSpPr>
        <p:spPr>
          <a:xfrm>
            <a:off x="4788024" y="3501008"/>
            <a:ext cx="3888432"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テキスト ボックス 6">
            <a:extLst>
              <a:ext uri="{FF2B5EF4-FFF2-40B4-BE49-F238E27FC236}">
                <a16:creationId xmlns:a16="http://schemas.microsoft.com/office/drawing/2014/main" id="{A6183830-BEA3-6F4B-9EA2-17691327AB6D}"/>
              </a:ext>
            </a:extLst>
          </p:cNvPr>
          <p:cNvSpPr txBox="1"/>
          <p:nvPr/>
        </p:nvSpPr>
        <p:spPr>
          <a:xfrm>
            <a:off x="755576" y="980728"/>
            <a:ext cx="7725192" cy="523220"/>
          </a:xfrm>
          <a:prstGeom prst="rect">
            <a:avLst/>
          </a:prstGeom>
          <a:noFill/>
        </p:spPr>
        <p:txBody>
          <a:bodyPr wrap="none" rtlCol="0">
            <a:spAutoFit/>
          </a:bodyPr>
          <a:lstStyle/>
          <a:p>
            <a:r>
              <a:rPr kumimoji="1" lang="ja-JP" altLang="en-US" sz="2800"/>
              <a:t>異なるインスタンスは、異なる内部状態を持つ</a:t>
            </a:r>
          </a:p>
        </p:txBody>
      </p:sp>
    </p:spTree>
    <p:extLst>
      <p:ext uri="{BB962C8B-B14F-4D97-AF65-F5344CB8AC3E}">
        <p14:creationId xmlns:p14="http://schemas.microsoft.com/office/powerpoint/2010/main" val="3247098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82F86-F885-AF42-B555-FD32B880D2D3}"/>
              </a:ext>
            </a:extLst>
          </p:cNvPr>
          <p:cNvSpPr>
            <a:spLocks noGrp="1"/>
          </p:cNvSpPr>
          <p:nvPr>
            <p:ph type="body" sz="quarter" idx="10"/>
          </p:nvPr>
        </p:nvSpPr>
        <p:spPr/>
        <p:txBody>
          <a:bodyPr/>
          <a:lstStyle/>
          <a:p>
            <a:r>
              <a:rPr kumimoji="1" lang="ja-JP" altLang="en-US"/>
              <a:t>用語のまとめ</a:t>
            </a:r>
          </a:p>
        </p:txBody>
      </p:sp>
      <p:sp>
        <p:nvSpPr>
          <p:cNvPr id="3" name="テキスト ボックス 2">
            <a:extLst>
              <a:ext uri="{FF2B5EF4-FFF2-40B4-BE49-F238E27FC236}">
                <a16:creationId xmlns:a16="http://schemas.microsoft.com/office/drawing/2014/main" id="{B1069FE3-67B7-9241-8C35-68FFF8830303}"/>
              </a:ext>
            </a:extLst>
          </p:cNvPr>
          <p:cNvSpPr txBox="1"/>
          <p:nvPr/>
        </p:nvSpPr>
        <p:spPr>
          <a:xfrm>
            <a:off x="467544" y="1196752"/>
            <a:ext cx="8280920" cy="1815882"/>
          </a:xfrm>
          <a:prstGeom prst="rect">
            <a:avLst/>
          </a:prstGeom>
          <a:noFill/>
        </p:spPr>
        <p:txBody>
          <a:bodyPr wrap="square" rtlCol="0">
            <a:spAutoFit/>
          </a:bodyPr>
          <a:lstStyle/>
          <a:p>
            <a:r>
              <a:rPr kumimoji="1" lang="ja-JP" altLang="en-US" sz="2800">
                <a:solidFill>
                  <a:srgbClr val="011893"/>
                </a:solidFill>
              </a:rPr>
              <a:t>クラス</a:t>
            </a:r>
            <a:r>
              <a:rPr kumimoji="1" lang="ja-JP" altLang="en-US" sz="2800"/>
              <a:t>：オブジェクトの「雛形」</a:t>
            </a:r>
            <a:endParaRPr kumimoji="1" lang="en-US" altLang="ja-JP" sz="2800"/>
          </a:p>
          <a:p>
            <a:r>
              <a:rPr lang="ja-JP" altLang="en-US" sz="2800">
                <a:solidFill>
                  <a:srgbClr val="011893"/>
                </a:solidFill>
              </a:rPr>
              <a:t>インスタンス</a:t>
            </a:r>
            <a:r>
              <a:rPr lang="ja-JP" altLang="en-US" sz="2800"/>
              <a:t>：クラスから作られたオブジェクト</a:t>
            </a:r>
            <a:endParaRPr lang="en-US" altLang="ja-JP" sz="2800"/>
          </a:p>
          <a:p>
            <a:r>
              <a:rPr lang="ja-JP" altLang="en-US" sz="2800">
                <a:solidFill>
                  <a:srgbClr val="011893"/>
                </a:solidFill>
              </a:rPr>
              <a:t>属性</a:t>
            </a:r>
            <a:r>
              <a:rPr lang="ja-JP" altLang="en-US" sz="2800"/>
              <a:t>：</a:t>
            </a:r>
            <a:r>
              <a:rPr kumimoji="1" lang="ja-JP" altLang="en-US" sz="2800"/>
              <a:t>オブジェクトが持つ内部状態</a:t>
            </a:r>
            <a:r>
              <a:rPr kumimoji="1" lang="en-US" altLang="ja-JP" sz="2800"/>
              <a:t>(</a:t>
            </a:r>
            <a:r>
              <a:rPr kumimoji="1" lang="ja-JP" altLang="en-US" sz="2800"/>
              <a:t>変数</a:t>
            </a:r>
            <a:r>
              <a:rPr kumimoji="1" lang="en-US" altLang="ja-JP" sz="2800"/>
              <a:t>)</a:t>
            </a:r>
          </a:p>
          <a:p>
            <a:r>
              <a:rPr lang="ja-JP" altLang="en-US" sz="2800">
                <a:solidFill>
                  <a:srgbClr val="011893"/>
                </a:solidFill>
              </a:rPr>
              <a:t>メソッド</a:t>
            </a:r>
            <a:r>
              <a:rPr lang="ja-JP" altLang="en-US" sz="2800"/>
              <a:t>：クラス内に定義された関数</a:t>
            </a:r>
            <a:endParaRPr lang="en-US" altLang="ja-JP" sz="2800"/>
          </a:p>
        </p:txBody>
      </p:sp>
    </p:spTree>
    <p:extLst>
      <p:ext uri="{BB962C8B-B14F-4D97-AF65-F5344CB8AC3E}">
        <p14:creationId xmlns:p14="http://schemas.microsoft.com/office/powerpoint/2010/main" val="41602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87F4F37-CD64-D141-987B-72959EB16ED4}"/>
              </a:ext>
            </a:extLst>
          </p:cNvPr>
          <p:cNvSpPr>
            <a:spLocks noGrp="1"/>
          </p:cNvSpPr>
          <p:nvPr>
            <p:ph type="body" sz="quarter" idx="10"/>
          </p:nvPr>
        </p:nvSpPr>
        <p:spPr/>
        <p:txBody>
          <a:bodyPr/>
          <a:lstStyle/>
          <a:p>
            <a:r>
              <a:rPr kumimoji="1" lang="ja-JP" altLang="en-US"/>
              <a:t>余談：ランダムな事象と錯覚</a:t>
            </a:r>
          </a:p>
        </p:txBody>
      </p:sp>
      <p:cxnSp>
        <p:nvCxnSpPr>
          <p:cNvPr id="4" name="直線矢印コネクタ 3">
            <a:extLst>
              <a:ext uri="{FF2B5EF4-FFF2-40B4-BE49-F238E27FC236}">
                <a16:creationId xmlns:a16="http://schemas.microsoft.com/office/drawing/2014/main" id="{AA067672-192C-7C45-BF54-E07CEA0F224B}"/>
              </a:ext>
            </a:extLst>
          </p:cNvPr>
          <p:cNvCxnSpPr/>
          <p:nvPr/>
        </p:nvCxnSpPr>
        <p:spPr>
          <a:xfrm>
            <a:off x="681789" y="3729789"/>
            <a:ext cx="57190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FE588CA-EE69-1247-906A-055394A08DE3}"/>
              </a:ext>
            </a:extLst>
          </p:cNvPr>
          <p:cNvCxnSpPr/>
          <p:nvPr/>
        </p:nvCxnSpPr>
        <p:spPr>
          <a:xfrm flipV="1">
            <a:off x="770021" y="2382253"/>
            <a:ext cx="0" cy="231808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50FDD88-9026-894E-AB0C-361F063B5A54}"/>
              </a:ext>
            </a:extLst>
          </p:cNvPr>
          <p:cNvSpPr txBox="1"/>
          <p:nvPr/>
        </p:nvSpPr>
        <p:spPr>
          <a:xfrm>
            <a:off x="449178" y="1981199"/>
            <a:ext cx="646331" cy="369332"/>
          </a:xfrm>
          <a:prstGeom prst="rect">
            <a:avLst/>
          </a:prstGeom>
          <a:noFill/>
        </p:spPr>
        <p:txBody>
          <a:bodyPr wrap="none" rtlCol="0">
            <a:spAutoFit/>
          </a:bodyPr>
          <a:lstStyle/>
          <a:p>
            <a:r>
              <a:rPr kumimoji="1" lang="ja-JP" altLang="en-US"/>
              <a:t>成績</a:t>
            </a:r>
          </a:p>
        </p:txBody>
      </p:sp>
      <p:sp>
        <p:nvSpPr>
          <p:cNvPr id="13" name="テキスト ボックス 12">
            <a:extLst>
              <a:ext uri="{FF2B5EF4-FFF2-40B4-BE49-F238E27FC236}">
                <a16:creationId xmlns:a16="http://schemas.microsoft.com/office/drawing/2014/main" id="{BD09635A-72A9-A54F-B119-6BC49127A355}"/>
              </a:ext>
            </a:extLst>
          </p:cNvPr>
          <p:cNvSpPr txBox="1"/>
          <p:nvPr/>
        </p:nvSpPr>
        <p:spPr>
          <a:xfrm>
            <a:off x="6585283" y="3513220"/>
            <a:ext cx="646331" cy="369332"/>
          </a:xfrm>
          <a:prstGeom prst="rect">
            <a:avLst/>
          </a:prstGeom>
          <a:noFill/>
        </p:spPr>
        <p:txBody>
          <a:bodyPr wrap="none" rtlCol="0">
            <a:spAutoFit/>
          </a:bodyPr>
          <a:lstStyle/>
          <a:p>
            <a:r>
              <a:rPr kumimoji="1" lang="ja-JP" altLang="en-US"/>
              <a:t>時間</a:t>
            </a:r>
          </a:p>
        </p:txBody>
      </p:sp>
      <p:sp>
        <p:nvSpPr>
          <p:cNvPr id="16" name="フリーフォーム 15">
            <a:extLst>
              <a:ext uri="{FF2B5EF4-FFF2-40B4-BE49-F238E27FC236}">
                <a16:creationId xmlns:a16="http://schemas.microsoft.com/office/drawing/2014/main" id="{E45F6E3A-5286-E441-834D-84B2514B5C0D}"/>
              </a:ext>
            </a:extLst>
          </p:cNvPr>
          <p:cNvSpPr/>
          <p:nvPr/>
        </p:nvSpPr>
        <p:spPr>
          <a:xfrm>
            <a:off x="826169" y="2598822"/>
            <a:ext cx="5309936" cy="2398294"/>
          </a:xfrm>
          <a:custGeom>
            <a:avLst/>
            <a:gdLst>
              <a:gd name="connsiteX0" fmla="*/ 0 w 5309936"/>
              <a:gd name="connsiteY0" fmla="*/ 1588169 h 3105853"/>
              <a:gd name="connsiteX1" fmla="*/ 88231 w 5309936"/>
              <a:gd name="connsiteY1" fmla="*/ 1507958 h 3105853"/>
              <a:gd name="connsiteX2" fmla="*/ 128336 w 5309936"/>
              <a:gd name="connsiteY2" fmla="*/ 1556085 h 3105853"/>
              <a:gd name="connsiteX3" fmla="*/ 176463 w 5309936"/>
              <a:gd name="connsiteY3" fmla="*/ 1588169 h 3105853"/>
              <a:gd name="connsiteX4" fmla="*/ 200526 w 5309936"/>
              <a:gd name="connsiteY4" fmla="*/ 1580148 h 3105853"/>
              <a:gd name="connsiteX5" fmla="*/ 264694 w 5309936"/>
              <a:gd name="connsiteY5" fmla="*/ 1524000 h 3105853"/>
              <a:gd name="connsiteX6" fmla="*/ 296779 w 5309936"/>
              <a:gd name="connsiteY6" fmla="*/ 1475874 h 3105853"/>
              <a:gd name="connsiteX7" fmla="*/ 328863 w 5309936"/>
              <a:gd name="connsiteY7" fmla="*/ 1443790 h 3105853"/>
              <a:gd name="connsiteX8" fmla="*/ 336884 w 5309936"/>
              <a:gd name="connsiteY8" fmla="*/ 1419727 h 3105853"/>
              <a:gd name="connsiteX9" fmla="*/ 360947 w 5309936"/>
              <a:gd name="connsiteY9" fmla="*/ 1435769 h 3105853"/>
              <a:gd name="connsiteX10" fmla="*/ 376989 w 5309936"/>
              <a:gd name="connsiteY10" fmla="*/ 1483895 h 3105853"/>
              <a:gd name="connsiteX11" fmla="*/ 393031 w 5309936"/>
              <a:gd name="connsiteY11" fmla="*/ 1507958 h 3105853"/>
              <a:gd name="connsiteX12" fmla="*/ 433136 w 5309936"/>
              <a:gd name="connsiteY12" fmla="*/ 1483895 h 3105853"/>
              <a:gd name="connsiteX13" fmla="*/ 457200 w 5309936"/>
              <a:gd name="connsiteY13" fmla="*/ 1467853 h 3105853"/>
              <a:gd name="connsiteX14" fmla="*/ 513347 w 5309936"/>
              <a:gd name="connsiteY14" fmla="*/ 1411706 h 3105853"/>
              <a:gd name="connsiteX15" fmla="*/ 561473 w 5309936"/>
              <a:gd name="connsiteY15" fmla="*/ 1339516 h 3105853"/>
              <a:gd name="connsiteX16" fmla="*/ 569494 w 5309936"/>
              <a:gd name="connsiteY16" fmla="*/ 1363579 h 3105853"/>
              <a:gd name="connsiteX17" fmla="*/ 585536 w 5309936"/>
              <a:gd name="connsiteY17" fmla="*/ 1403685 h 3105853"/>
              <a:gd name="connsiteX18" fmla="*/ 601579 w 5309936"/>
              <a:gd name="connsiteY18" fmla="*/ 1467853 h 3105853"/>
              <a:gd name="connsiteX19" fmla="*/ 617621 w 5309936"/>
              <a:gd name="connsiteY19" fmla="*/ 1499937 h 3105853"/>
              <a:gd name="connsiteX20" fmla="*/ 625642 w 5309936"/>
              <a:gd name="connsiteY20" fmla="*/ 1524000 h 3105853"/>
              <a:gd name="connsiteX21" fmla="*/ 649705 w 5309936"/>
              <a:gd name="connsiteY21" fmla="*/ 1540042 h 3105853"/>
              <a:gd name="connsiteX22" fmla="*/ 689810 w 5309936"/>
              <a:gd name="connsiteY22" fmla="*/ 1491916 h 3105853"/>
              <a:gd name="connsiteX23" fmla="*/ 697831 w 5309936"/>
              <a:gd name="connsiteY23" fmla="*/ 1467853 h 3105853"/>
              <a:gd name="connsiteX24" fmla="*/ 737936 w 5309936"/>
              <a:gd name="connsiteY24" fmla="*/ 1403685 h 3105853"/>
              <a:gd name="connsiteX25" fmla="*/ 753979 w 5309936"/>
              <a:gd name="connsiteY25" fmla="*/ 1355558 h 3105853"/>
              <a:gd name="connsiteX26" fmla="*/ 778042 w 5309936"/>
              <a:gd name="connsiteY26" fmla="*/ 1307432 h 3105853"/>
              <a:gd name="connsiteX27" fmla="*/ 794084 w 5309936"/>
              <a:gd name="connsiteY27" fmla="*/ 1243263 h 3105853"/>
              <a:gd name="connsiteX28" fmla="*/ 802105 w 5309936"/>
              <a:gd name="connsiteY28" fmla="*/ 1187116 h 3105853"/>
              <a:gd name="connsiteX29" fmla="*/ 826168 w 5309936"/>
              <a:gd name="connsiteY29" fmla="*/ 1138990 h 3105853"/>
              <a:gd name="connsiteX30" fmla="*/ 842210 w 5309936"/>
              <a:gd name="connsiteY30" fmla="*/ 1066800 h 3105853"/>
              <a:gd name="connsiteX31" fmla="*/ 874294 w 5309936"/>
              <a:gd name="connsiteY31" fmla="*/ 946485 h 3105853"/>
              <a:gd name="connsiteX32" fmla="*/ 890336 w 5309936"/>
              <a:gd name="connsiteY32" fmla="*/ 834190 h 3105853"/>
              <a:gd name="connsiteX33" fmla="*/ 898358 w 5309936"/>
              <a:gd name="connsiteY33" fmla="*/ 713874 h 3105853"/>
              <a:gd name="connsiteX34" fmla="*/ 914400 w 5309936"/>
              <a:gd name="connsiteY34" fmla="*/ 665748 h 3105853"/>
              <a:gd name="connsiteX35" fmla="*/ 930442 w 5309936"/>
              <a:gd name="connsiteY35" fmla="*/ 577516 h 3105853"/>
              <a:gd name="connsiteX36" fmla="*/ 938463 w 5309936"/>
              <a:gd name="connsiteY36" fmla="*/ 545432 h 3105853"/>
              <a:gd name="connsiteX37" fmla="*/ 954505 w 5309936"/>
              <a:gd name="connsiteY37" fmla="*/ 409074 h 3105853"/>
              <a:gd name="connsiteX38" fmla="*/ 970547 w 5309936"/>
              <a:gd name="connsiteY38" fmla="*/ 336885 h 3105853"/>
              <a:gd name="connsiteX39" fmla="*/ 986589 w 5309936"/>
              <a:gd name="connsiteY39" fmla="*/ 264695 h 3105853"/>
              <a:gd name="connsiteX40" fmla="*/ 1002631 w 5309936"/>
              <a:gd name="connsiteY40" fmla="*/ 232611 h 3105853"/>
              <a:gd name="connsiteX41" fmla="*/ 1010652 w 5309936"/>
              <a:gd name="connsiteY41" fmla="*/ 192506 h 3105853"/>
              <a:gd name="connsiteX42" fmla="*/ 1026694 w 5309936"/>
              <a:gd name="connsiteY42" fmla="*/ 152400 h 3105853"/>
              <a:gd name="connsiteX43" fmla="*/ 1034715 w 5309936"/>
              <a:gd name="connsiteY43" fmla="*/ 128337 h 3105853"/>
              <a:gd name="connsiteX44" fmla="*/ 1042736 w 5309936"/>
              <a:gd name="connsiteY44" fmla="*/ 96253 h 3105853"/>
              <a:gd name="connsiteX45" fmla="*/ 1058779 w 5309936"/>
              <a:gd name="connsiteY45" fmla="*/ 48127 h 3105853"/>
              <a:gd name="connsiteX46" fmla="*/ 1066800 w 5309936"/>
              <a:gd name="connsiteY46" fmla="*/ 24063 h 3105853"/>
              <a:gd name="connsiteX47" fmla="*/ 1074821 w 5309936"/>
              <a:gd name="connsiteY47" fmla="*/ 0 h 3105853"/>
              <a:gd name="connsiteX48" fmla="*/ 1090863 w 5309936"/>
              <a:gd name="connsiteY48" fmla="*/ 288758 h 3105853"/>
              <a:gd name="connsiteX49" fmla="*/ 1106905 w 5309936"/>
              <a:gd name="connsiteY49" fmla="*/ 585537 h 3105853"/>
              <a:gd name="connsiteX50" fmla="*/ 1114926 w 5309936"/>
              <a:gd name="connsiteY50" fmla="*/ 850232 h 3105853"/>
              <a:gd name="connsiteX51" fmla="*/ 1122947 w 5309936"/>
              <a:gd name="connsiteY51" fmla="*/ 962527 h 3105853"/>
              <a:gd name="connsiteX52" fmla="*/ 1130968 w 5309936"/>
              <a:gd name="connsiteY52" fmla="*/ 1114927 h 3105853"/>
              <a:gd name="connsiteX53" fmla="*/ 1147010 w 5309936"/>
              <a:gd name="connsiteY53" fmla="*/ 1267327 h 3105853"/>
              <a:gd name="connsiteX54" fmla="*/ 1155031 w 5309936"/>
              <a:gd name="connsiteY54" fmla="*/ 1307432 h 3105853"/>
              <a:gd name="connsiteX55" fmla="*/ 1163052 w 5309936"/>
              <a:gd name="connsiteY55" fmla="*/ 1387642 h 3105853"/>
              <a:gd name="connsiteX56" fmla="*/ 1187115 w 5309936"/>
              <a:gd name="connsiteY56" fmla="*/ 1475874 h 3105853"/>
              <a:gd name="connsiteX57" fmla="*/ 1195136 w 5309936"/>
              <a:gd name="connsiteY57" fmla="*/ 1499937 h 3105853"/>
              <a:gd name="connsiteX58" fmla="*/ 1219200 w 5309936"/>
              <a:gd name="connsiteY58" fmla="*/ 1548063 h 3105853"/>
              <a:gd name="connsiteX59" fmla="*/ 1275347 w 5309936"/>
              <a:gd name="connsiteY59" fmla="*/ 1564106 h 3105853"/>
              <a:gd name="connsiteX60" fmla="*/ 1427747 w 5309936"/>
              <a:gd name="connsiteY60" fmla="*/ 1532021 h 3105853"/>
              <a:gd name="connsiteX61" fmla="*/ 1540042 w 5309936"/>
              <a:gd name="connsiteY61" fmla="*/ 1483895 h 3105853"/>
              <a:gd name="connsiteX62" fmla="*/ 1588168 w 5309936"/>
              <a:gd name="connsiteY62" fmla="*/ 1459832 h 3105853"/>
              <a:gd name="connsiteX63" fmla="*/ 1684421 w 5309936"/>
              <a:gd name="connsiteY63" fmla="*/ 1411706 h 3105853"/>
              <a:gd name="connsiteX64" fmla="*/ 1708484 w 5309936"/>
              <a:gd name="connsiteY64" fmla="*/ 1395663 h 3105853"/>
              <a:gd name="connsiteX65" fmla="*/ 1740568 w 5309936"/>
              <a:gd name="connsiteY65" fmla="*/ 1379621 h 3105853"/>
              <a:gd name="connsiteX66" fmla="*/ 1788694 w 5309936"/>
              <a:gd name="connsiteY66" fmla="*/ 1347537 h 3105853"/>
              <a:gd name="connsiteX67" fmla="*/ 1812758 w 5309936"/>
              <a:gd name="connsiteY67" fmla="*/ 1403685 h 3105853"/>
              <a:gd name="connsiteX68" fmla="*/ 1820779 w 5309936"/>
              <a:gd name="connsiteY68" fmla="*/ 1451811 h 3105853"/>
              <a:gd name="connsiteX69" fmla="*/ 1876926 w 5309936"/>
              <a:gd name="connsiteY69" fmla="*/ 1347537 h 3105853"/>
              <a:gd name="connsiteX70" fmla="*/ 1900989 w 5309936"/>
              <a:gd name="connsiteY70" fmla="*/ 1323474 h 3105853"/>
              <a:gd name="connsiteX71" fmla="*/ 1925052 w 5309936"/>
              <a:gd name="connsiteY71" fmla="*/ 1355558 h 3105853"/>
              <a:gd name="connsiteX72" fmla="*/ 1933073 w 5309936"/>
              <a:gd name="connsiteY72" fmla="*/ 1387642 h 3105853"/>
              <a:gd name="connsiteX73" fmla="*/ 1949115 w 5309936"/>
              <a:gd name="connsiteY73" fmla="*/ 1419727 h 3105853"/>
              <a:gd name="connsiteX74" fmla="*/ 1965158 w 5309936"/>
              <a:gd name="connsiteY74" fmla="*/ 1475874 h 3105853"/>
              <a:gd name="connsiteX75" fmla="*/ 1973179 w 5309936"/>
              <a:gd name="connsiteY75" fmla="*/ 1499937 h 3105853"/>
              <a:gd name="connsiteX76" fmla="*/ 1989221 w 5309936"/>
              <a:gd name="connsiteY76" fmla="*/ 1524000 h 3105853"/>
              <a:gd name="connsiteX77" fmla="*/ 2045368 w 5309936"/>
              <a:gd name="connsiteY77" fmla="*/ 1507958 h 3105853"/>
              <a:gd name="connsiteX78" fmla="*/ 2085473 w 5309936"/>
              <a:gd name="connsiteY78" fmla="*/ 1467853 h 3105853"/>
              <a:gd name="connsiteX79" fmla="*/ 2141621 w 5309936"/>
              <a:gd name="connsiteY79" fmla="*/ 1443790 h 3105853"/>
              <a:gd name="connsiteX80" fmla="*/ 2149642 w 5309936"/>
              <a:gd name="connsiteY80" fmla="*/ 1467853 h 3105853"/>
              <a:gd name="connsiteX81" fmla="*/ 2157663 w 5309936"/>
              <a:gd name="connsiteY81" fmla="*/ 1532021 h 3105853"/>
              <a:gd name="connsiteX82" fmla="*/ 2221831 w 5309936"/>
              <a:gd name="connsiteY82" fmla="*/ 1483895 h 3105853"/>
              <a:gd name="connsiteX83" fmla="*/ 2318084 w 5309936"/>
              <a:gd name="connsiteY83" fmla="*/ 1419727 h 3105853"/>
              <a:gd name="connsiteX84" fmla="*/ 2358189 w 5309936"/>
              <a:gd name="connsiteY84" fmla="*/ 1403685 h 3105853"/>
              <a:gd name="connsiteX85" fmla="*/ 2390273 w 5309936"/>
              <a:gd name="connsiteY85" fmla="*/ 1387642 h 3105853"/>
              <a:gd name="connsiteX86" fmla="*/ 2438400 w 5309936"/>
              <a:gd name="connsiteY86" fmla="*/ 1379621 h 3105853"/>
              <a:gd name="connsiteX87" fmla="*/ 2462463 w 5309936"/>
              <a:gd name="connsiteY87" fmla="*/ 1419727 h 3105853"/>
              <a:gd name="connsiteX88" fmla="*/ 2478505 w 5309936"/>
              <a:gd name="connsiteY88" fmla="*/ 1467853 h 3105853"/>
              <a:gd name="connsiteX89" fmla="*/ 2494547 w 5309936"/>
              <a:gd name="connsiteY89" fmla="*/ 1499937 h 3105853"/>
              <a:gd name="connsiteX90" fmla="*/ 2502568 w 5309936"/>
              <a:gd name="connsiteY90" fmla="*/ 1540042 h 3105853"/>
              <a:gd name="connsiteX91" fmla="*/ 2518610 w 5309936"/>
              <a:gd name="connsiteY91" fmla="*/ 1564106 h 3105853"/>
              <a:gd name="connsiteX92" fmla="*/ 2526631 w 5309936"/>
              <a:gd name="connsiteY92" fmla="*/ 1588169 h 3105853"/>
              <a:gd name="connsiteX93" fmla="*/ 2534652 w 5309936"/>
              <a:gd name="connsiteY93" fmla="*/ 1652337 h 3105853"/>
              <a:gd name="connsiteX94" fmla="*/ 2542673 w 5309936"/>
              <a:gd name="connsiteY94" fmla="*/ 1732548 h 3105853"/>
              <a:gd name="connsiteX95" fmla="*/ 2558715 w 5309936"/>
              <a:gd name="connsiteY95" fmla="*/ 1780674 h 3105853"/>
              <a:gd name="connsiteX96" fmla="*/ 2566736 w 5309936"/>
              <a:gd name="connsiteY96" fmla="*/ 1836821 h 3105853"/>
              <a:gd name="connsiteX97" fmla="*/ 2582779 w 5309936"/>
              <a:gd name="connsiteY97" fmla="*/ 1876927 h 3105853"/>
              <a:gd name="connsiteX98" fmla="*/ 2590800 w 5309936"/>
              <a:gd name="connsiteY98" fmla="*/ 1949116 h 3105853"/>
              <a:gd name="connsiteX99" fmla="*/ 2630905 w 5309936"/>
              <a:gd name="connsiteY99" fmla="*/ 2085474 h 3105853"/>
              <a:gd name="connsiteX100" fmla="*/ 2638926 w 5309936"/>
              <a:gd name="connsiteY100" fmla="*/ 2149642 h 3105853"/>
              <a:gd name="connsiteX101" fmla="*/ 2654968 w 5309936"/>
              <a:gd name="connsiteY101" fmla="*/ 2213811 h 3105853"/>
              <a:gd name="connsiteX102" fmla="*/ 2671010 w 5309936"/>
              <a:gd name="connsiteY102" fmla="*/ 2294021 h 3105853"/>
              <a:gd name="connsiteX103" fmla="*/ 2679031 w 5309936"/>
              <a:gd name="connsiteY103" fmla="*/ 2358190 h 3105853"/>
              <a:gd name="connsiteX104" fmla="*/ 2695073 w 5309936"/>
              <a:gd name="connsiteY104" fmla="*/ 2438400 h 3105853"/>
              <a:gd name="connsiteX105" fmla="*/ 2703094 w 5309936"/>
              <a:gd name="connsiteY105" fmla="*/ 2510590 h 3105853"/>
              <a:gd name="connsiteX106" fmla="*/ 2735179 w 5309936"/>
              <a:gd name="connsiteY106" fmla="*/ 2638927 h 3105853"/>
              <a:gd name="connsiteX107" fmla="*/ 2767263 w 5309936"/>
              <a:gd name="connsiteY107" fmla="*/ 2815390 h 3105853"/>
              <a:gd name="connsiteX108" fmla="*/ 2783305 w 5309936"/>
              <a:gd name="connsiteY108" fmla="*/ 2871537 h 3105853"/>
              <a:gd name="connsiteX109" fmla="*/ 2799347 w 5309936"/>
              <a:gd name="connsiteY109" fmla="*/ 2935706 h 3105853"/>
              <a:gd name="connsiteX110" fmla="*/ 2807368 w 5309936"/>
              <a:gd name="connsiteY110" fmla="*/ 2999874 h 3105853"/>
              <a:gd name="connsiteX111" fmla="*/ 2815389 w 5309936"/>
              <a:gd name="connsiteY111" fmla="*/ 3104148 h 3105853"/>
              <a:gd name="connsiteX112" fmla="*/ 2823410 w 5309936"/>
              <a:gd name="connsiteY112" fmla="*/ 3080085 h 3105853"/>
              <a:gd name="connsiteX113" fmla="*/ 2839452 w 5309936"/>
              <a:gd name="connsiteY113" fmla="*/ 3015916 h 3105853"/>
              <a:gd name="connsiteX114" fmla="*/ 2847473 w 5309936"/>
              <a:gd name="connsiteY114" fmla="*/ 2951748 h 3105853"/>
              <a:gd name="connsiteX115" fmla="*/ 2863515 w 5309936"/>
              <a:gd name="connsiteY115" fmla="*/ 2895600 h 3105853"/>
              <a:gd name="connsiteX116" fmla="*/ 2879558 w 5309936"/>
              <a:gd name="connsiteY116" fmla="*/ 2823411 h 3105853"/>
              <a:gd name="connsiteX117" fmla="*/ 2887579 w 5309936"/>
              <a:gd name="connsiteY117" fmla="*/ 2751221 h 3105853"/>
              <a:gd name="connsiteX118" fmla="*/ 2919663 w 5309936"/>
              <a:gd name="connsiteY118" fmla="*/ 2606842 h 3105853"/>
              <a:gd name="connsiteX119" fmla="*/ 2943726 w 5309936"/>
              <a:gd name="connsiteY119" fmla="*/ 2494548 h 3105853"/>
              <a:gd name="connsiteX120" fmla="*/ 2959768 w 5309936"/>
              <a:gd name="connsiteY120" fmla="*/ 2390274 h 3105853"/>
              <a:gd name="connsiteX121" fmla="*/ 2975810 w 5309936"/>
              <a:gd name="connsiteY121" fmla="*/ 2334127 h 3105853"/>
              <a:gd name="connsiteX122" fmla="*/ 2991852 w 5309936"/>
              <a:gd name="connsiteY122" fmla="*/ 2221832 h 3105853"/>
              <a:gd name="connsiteX123" fmla="*/ 2999873 w 5309936"/>
              <a:gd name="connsiteY123" fmla="*/ 2197769 h 3105853"/>
              <a:gd name="connsiteX124" fmla="*/ 3007894 w 5309936"/>
              <a:gd name="connsiteY124" fmla="*/ 2141621 h 3105853"/>
              <a:gd name="connsiteX125" fmla="*/ 3023936 w 5309936"/>
              <a:gd name="connsiteY125" fmla="*/ 2093495 h 3105853"/>
              <a:gd name="connsiteX126" fmla="*/ 3031958 w 5309936"/>
              <a:gd name="connsiteY126" fmla="*/ 2029327 h 3105853"/>
              <a:gd name="connsiteX127" fmla="*/ 3039979 w 5309936"/>
              <a:gd name="connsiteY127" fmla="*/ 1973179 h 3105853"/>
              <a:gd name="connsiteX128" fmla="*/ 3048000 w 5309936"/>
              <a:gd name="connsiteY128" fmla="*/ 1933074 h 3105853"/>
              <a:gd name="connsiteX129" fmla="*/ 3056021 w 5309936"/>
              <a:gd name="connsiteY129" fmla="*/ 1909011 h 3105853"/>
              <a:gd name="connsiteX130" fmla="*/ 3064042 w 5309936"/>
              <a:gd name="connsiteY130" fmla="*/ 1876927 h 3105853"/>
              <a:gd name="connsiteX131" fmla="*/ 3080084 w 5309936"/>
              <a:gd name="connsiteY131" fmla="*/ 1804737 h 3105853"/>
              <a:gd name="connsiteX132" fmla="*/ 3096126 w 5309936"/>
              <a:gd name="connsiteY132" fmla="*/ 1772653 h 3105853"/>
              <a:gd name="connsiteX133" fmla="*/ 3104147 w 5309936"/>
              <a:gd name="connsiteY133" fmla="*/ 1740569 h 3105853"/>
              <a:gd name="connsiteX134" fmla="*/ 3112168 w 5309936"/>
              <a:gd name="connsiteY134" fmla="*/ 1716506 h 3105853"/>
              <a:gd name="connsiteX135" fmla="*/ 3120189 w 5309936"/>
              <a:gd name="connsiteY135" fmla="*/ 1684421 h 3105853"/>
              <a:gd name="connsiteX136" fmla="*/ 3144252 w 5309936"/>
              <a:gd name="connsiteY136" fmla="*/ 1612232 h 3105853"/>
              <a:gd name="connsiteX137" fmla="*/ 3152273 w 5309936"/>
              <a:gd name="connsiteY137" fmla="*/ 1588169 h 3105853"/>
              <a:gd name="connsiteX138" fmla="*/ 3160294 w 5309936"/>
              <a:gd name="connsiteY138" fmla="*/ 1564106 h 3105853"/>
              <a:gd name="connsiteX139" fmla="*/ 3176336 w 5309936"/>
              <a:gd name="connsiteY139" fmla="*/ 1540042 h 3105853"/>
              <a:gd name="connsiteX140" fmla="*/ 3240505 w 5309936"/>
              <a:gd name="connsiteY140" fmla="*/ 1491916 h 3105853"/>
              <a:gd name="connsiteX141" fmla="*/ 3272589 w 5309936"/>
              <a:gd name="connsiteY141" fmla="*/ 1475874 h 3105853"/>
              <a:gd name="connsiteX142" fmla="*/ 3296652 w 5309936"/>
              <a:gd name="connsiteY142" fmla="*/ 1467853 h 3105853"/>
              <a:gd name="connsiteX143" fmla="*/ 3344779 w 5309936"/>
              <a:gd name="connsiteY143" fmla="*/ 1427748 h 3105853"/>
              <a:gd name="connsiteX144" fmla="*/ 3392905 w 5309936"/>
              <a:gd name="connsiteY144" fmla="*/ 1403685 h 3105853"/>
              <a:gd name="connsiteX145" fmla="*/ 3416968 w 5309936"/>
              <a:gd name="connsiteY145" fmla="*/ 1411706 h 3105853"/>
              <a:gd name="connsiteX146" fmla="*/ 3433010 w 5309936"/>
              <a:gd name="connsiteY146" fmla="*/ 1451811 h 3105853"/>
              <a:gd name="connsiteX147" fmla="*/ 3465094 w 5309936"/>
              <a:gd name="connsiteY147" fmla="*/ 1532021 h 3105853"/>
              <a:gd name="connsiteX148" fmla="*/ 3481136 w 5309936"/>
              <a:gd name="connsiteY148" fmla="*/ 1620253 h 3105853"/>
              <a:gd name="connsiteX149" fmla="*/ 3505200 w 5309936"/>
              <a:gd name="connsiteY149" fmla="*/ 1660358 h 3105853"/>
              <a:gd name="connsiteX150" fmla="*/ 3521242 w 5309936"/>
              <a:gd name="connsiteY150" fmla="*/ 1692442 h 3105853"/>
              <a:gd name="connsiteX151" fmla="*/ 3569368 w 5309936"/>
              <a:gd name="connsiteY151" fmla="*/ 1660358 h 3105853"/>
              <a:gd name="connsiteX152" fmla="*/ 3625515 w 5309936"/>
              <a:gd name="connsiteY152" fmla="*/ 1596190 h 3105853"/>
              <a:gd name="connsiteX153" fmla="*/ 3673642 w 5309936"/>
              <a:gd name="connsiteY153" fmla="*/ 1556085 h 3105853"/>
              <a:gd name="connsiteX154" fmla="*/ 3761873 w 5309936"/>
              <a:gd name="connsiteY154" fmla="*/ 1451811 h 3105853"/>
              <a:gd name="connsiteX155" fmla="*/ 3826042 w 5309936"/>
              <a:gd name="connsiteY155" fmla="*/ 1387642 h 3105853"/>
              <a:gd name="connsiteX156" fmla="*/ 3850105 w 5309936"/>
              <a:gd name="connsiteY156" fmla="*/ 1363579 h 3105853"/>
              <a:gd name="connsiteX157" fmla="*/ 3890210 w 5309936"/>
              <a:gd name="connsiteY157" fmla="*/ 1315453 h 3105853"/>
              <a:gd name="connsiteX158" fmla="*/ 3922294 w 5309936"/>
              <a:gd name="connsiteY158" fmla="*/ 1419727 h 3105853"/>
              <a:gd name="connsiteX159" fmla="*/ 3938336 w 5309936"/>
              <a:gd name="connsiteY159" fmla="*/ 1548063 h 3105853"/>
              <a:gd name="connsiteX160" fmla="*/ 3946358 w 5309936"/>
              <a:gd name="connsiteY160" fmla="*/ 1588169 h 3105853"/>
              <a:gd name="connsiteX161" fmla="*/ 3978442 w 5309936"/>
              <a:gd name="connsiteY161" fmla="*/ 1532021 h 3105853"/>
              <a:gd name="connsiteX162" fmla="*/ 4010526 w 5309936"/>
              <a:gd name="connsiteY162" fmla="*/ 1475874 h 3105853"/>
              <a:gd name="connsiteX163" fmla="*/ 4042610 w 5309936"/>
              <a:gd name="connsiteY163" fmla="*/ 1443790 h 3105853"/>
              <a:gd name="connsiteX164" fmla="*/ 4058652 w 5309936"/>
              <a:gd name="connsiteY164" fmla="*/ 1411706 h 3105853"/>
              <a:gd name="connsiteX165" fmla="*/ 4074694 w 5309936"/>
              <a:gd name="connsiteY165" fmla="*/ 1387642 h 3105853"/>
              <a:gd name="connsiteX166" fmla="*/ 4106779 w 5309936"/>
              <a:gd name="connsiteY166" fmla="*/ 1403685 h 3105853"/>
              <a:gd name="connsiteX167" fmla="*/ 4130842 w 5309936"/>
              <a:gd name="connsiteY167" fmla="*/ 1451811 h 3105853"/>
              <a:gd name="connsiteX168" fmla="*/ 4138863 w 5309936"/>
              <a:gd name="connsiteY168" fmla="*/ 1483895 h 3105853"/>
              <a:gd name="connsiteX169" fmla="*/ 4162926 w 5309936"/>
              <a:gd name="connsiteY169" fmla="*/ 1499937 h 3105853"/>
              <a:gd name="connsiteX170" fmla="*/ 4195010 w 5309936"/>
              <a:gd name="connsiteY170" fmla="*/ 1540042 h 3105853"/>
              <a:gd name="connsiteX171" fmla="*/ 4259179 w 5309936"/>
              <a:gd name="connsiteY171" fmla="*/ 1491916 h 3105853"/>
              <a:gd name="connsiteX172" fmla="*/ 4307305 w 5309936"/>
              <a:gd name="connsiteY172" fmla="*/ 1475874 h 3105853"/>
              <a:gd name="connsiteX173" fmla="*/ 4347410 w 5309936"/>
              <a:gd name="connsiteY173" fmla="*/ 1451811 h 3105853"/>
              <a:gd name="connsiteX174" fmla="*/ 4387515 w 5309936"/>
              <a:gd name="connsiteY174" fmla="*/ 1435769 h 3105853"/>
              <a:gd name="connsiteX175" fmla="*/ 4435642 w 5309936"/>
              <a:gd name="connsiteY175" fmla="*/ 1411706 h 3105853"/>
              <a:gd name="connsiteX176" fmla="*/ 4515852 w 5309936"/>
              <a:gd name="connsiteY176" fmla="*/ 1379621 h 3105853"/>
              <a:gd name="connsiteX177" fmla="*/ 4539915 w 5309936"/>
              <a:gd name="connsiteY177" fmla="*/ 1371600 h 3105853"/>
              <a:gd name="connsiteX178" fmla="*/ 4563979 w 5309936"/>
              <a:gd name="connsiteY178" fmla="*/ 1355558 h 3105853"/>
              <a:gd name="connsiteX179" fmla="*/ 4612105 w 5309936"/>
              <a:gd name="connsiteY179" fmla="*/ 1411706 h 3105853"/>
              <a:gd name="connsiteX180" fmla="*/ 4652210 w 5309936"/>
              <a:gd name="connsiteY180" fmla="*/ 1459832 h 3105853"/>
              <a:gd name="connsiteX181" fmla="*/ 4684294 w 5309936"/>
              <a:gd name="connsiteY181" fmla="*/ 1507958 h 3105853"/>
              <a:gd name="connsiteX182" fmla="*/ 4716379 w 5309936"/>
              <a:gd name="connsiteY182" fmla="*/ 1499937 h 3105853"/>
              <a:gd name="connsiteX183" fmla="*/ 4780547 w 5309936"/>
              <a:gd name="connsiteY183" fmla="*/ 1475874 h 3105853"/>
              <a:gd name="connsiteX184" fmla="*/ 4820652 w 5309936"/>
              <a:gd name="connsiteY184" fmla="*/ 1451811 h 3105853"/>
              <a:gd name="connsiteX185" fmla="*/ 4900863 w 5309936"/>
              <a:gd name="connsiteY185" fmla="*/ 1419727 h 3105853"/>
              <a:gd name="connsiteX186" fmla="*/ 4940968 w 5309936"/>
              <a:gd name="connsiteY186" fmla="*/ 1403685 h 3105853"/>
              <a:gd name="connsiteX187" fmla="*/ 4965031 w 5309936"/>
              <a:gd name="connsiteY187" fmla="*/ 1387642 h 3105853"/>
              <a:gd name="connsiteX188" fmla="*/ 5013158 w 5309936"/>
              <a:gd name="connsiteY188" fmla="*/ 1371600 h 3105853"/>
              <a:gd name="connsiteX189" fmla="*/ 5029200 w 5309936"/>
              <a:gd name="connsiteY189" fmla="*/ 1403685 h 3105853"/>
              <a:gd name="connsiteX190" fmla="*/ 5037221 w 5309936"/>
              <a:gd name="connsiteY190" fmla="*/ 1427748 h 3105853"/>
              <a:gd name="connsiteX191" fmla="*/ 5053263 w 5309936"/>
              <a:gd name="connsiteY191" fmla="*/ 1499937 h 3105853"/>
              <a:gd name="connsiteX192" fmla="*/ 5061284 w 5309936"/>
              <a:gd name="connsiteY192" fmla="*/ 1580148 h 3105853"/>
              <a:gd name="connsiteX193" fmla="*/ 5069305 w 5309936"/>
              <a:gd name="connsiteY193" fmla="*/ 1604211 h 3105853"/>
              <a:gd name="connsiteX194" fmla="*/ 5077326 w 5309936"/>
              <a:gd name="connsiteY194" fmla="*/ 1652337 h 3105853"/>
              <a:gd name="connsiteX195" fmla="*/ 5085347 w 5309936"/>
              <a:gd name="connsiteY195" fmla="*/ 1684421 h 3105853"/>
              <a:gd name="connsiteX196" fmla="*/ 5125452 w 5309936"/>
              <a:gd name="connsiteY196" fmla="*/ 1612232 h 3105853"/>
              <a:gd name="connsiteX197" fmla="*/ 5141494 w 5309936"/>
              <a:gd name="connsiteY197" fmla="*/ 1556085 h 3105853"/>
              <a:gd name="connsiteX198" fmla="*/ 5157536 w 5309936"/>
              <a:gd name="connsiteY198" fmla="*/ 1507958 h 3105853"/>
              <a:gd name="connsiteX199" fmla="*/ 5197642 w 5309936"/>
              <a:gd name="connsiteY199" fmla="*/ 1395663 h 3105853"/>
              <a:gd name="connsiteX200" fmla="*/ 5221705 w 5309936"/>
              <a:gd name="connsiteY200" fmla="*/ 1307432 h 3105853"/>
              <a:gd name="connsiteX201" fmla="*/ 5245768 w 5309936"/>
              <a:gd name="connsiteY201" fmla="*/ 1251285 h 3105853"/>
              <a:gd name="connsiteX202" fmla="*/ 5269831 w 5309936"/>
              <a:gd name="connsiteY202" fmla="*/ 1155032 h 3105853"/>
              <a:gd name="connsiteX203" fmla="*/ 5301915 w 5309936"/>
              <a:gd name="connsiteY203" fmla="*/ 1074821 h 3105853"/>
              <a:gd name="connsiteX204" fmla="*/ 5309936 w 5309936"/>
              <a:gd name="connsiteY204" fmla="*/ 1034716 h 3105853"/>
              <a:gd name="connsiteX205" fmla="*/ 5293894 w 5309936"/>
              <a:gd name="connsiteY205" fmla="*/ 1235242 h 3105853"/>
              <a:gd name="connsiteX206" fmla="*/ 5301915 w 5309936"/>
              <a:gd name="connsiteY206" fmla="*/ 1748590 h 310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309936" h="3105853">
                <a:moveTo>
                  <a:pt x="0" y="1588169"/>
                </a:moveTo>
                <a:cubicBezTo>
                  <a:pt x="69141" y="1493099"/>
                  <a:pt x="29668" y="1488437"/>
                  <a:pt x="88231" y="1507958"/>
                </a:cubicBezTo>
                <a:cubicBezTo>
                  <a:pt x="102489" y="1529346"/>
                  <a:pt x="106960" y="1539459"/>
                  <a:pt x="128336" y="1556085"/>
                </a:cubicBezTo>
                <a:cubicBezTo>
                  <a:pt x="143555" y="1567922"/>
                  <a:pt x="176463" y="1588169"/>
                  <a:pt x="176463" y="1588169"/>
                </a:cubicBezTo>
                <a:cubicBezTo>
                  <a:pt x="184484" y="1585495"/>
                  <a:pt x="192964" y="1583929"/>
                  <a:pt x="200526" y="1580148"/>
                </a:cubicBezTo>
                <a:cubicBezTo>
                  <a:pt x="221726" y="1569548"/>
                  <a:pt x="254239" y="1539682"/>
                  <a:pt x="264694" y="1524000"/>
                </a:cubicBezTo>
                <a:cubicBezTo>
                  <a:pt x="275389" y="1507958"/>
                  <a:pt x="283146" y="1489507"/>
                  <a:pt x="296779" y="1475874"/>
                </a:cubicBezTo>
                <a:lnTo>
                  <a:pt x="328863" y="1443790"/>
                </a:lnTo>
                <a:cubicBezTo>
                  <a:pt x="331537" y="1435769"/>
                  <a:pt x="328682" y="1421778"/>
                  <a:pt x="336884" y="1419727"/>
                </a:cubicBezTo>
                <a:cubicBezTo>
                  <a:pt x="346236" y="1417389"/>
                  <a:pt x="355838" y="1427594"/>
                  <a:pt x="360947" y="1435769"/>
                </a:cubicBezTo>
                <a:cubicBezTo>
                  <a:pt x="369909" y="1450108"/>
                  <a:pt x="367609" y="1469825"/>
                  <a:pt x="376989" y="1483895"/>
                </a:cubicBezTo>
                <a:lnTo>
                  <a:pt x="393031" y="1507958"/>
                </a:lnTo>
                <a:cubicBezTo>
                  <a:pt x="406399" y="1499937"/>
                  <a:pt x="419916" y="1492158"/>
                  <a:pt x="433136" y="1483895"/>
                </a:cubicBezTo>
                <a:cubicBezTo>
                  <a:pt x="441311" y="1478786"/>
                  <a:pt x="450383" y="1474670"/>
                  <a:pt x="457200" y="1467853"/>
                </a:cubicBezTo>
                <a:cubicBezTo>
                  <a:pt x="523889" y="1401165"/>
                  <a:pt x="458945" y="1447974"/>
                  <a:pt x="513347" y="1411706"/>
                </a:cubicBezTo>
                <a:cubicBezTo>
                  <a:pt x="522369" y="1393661"/>
                  <a:pt x="542931" y="1346933"/>
                  <a:pt x="561473" y="1339516"/>
                </a:cubicBezTo>
                <a:cubicBezTo>
                  <a:pt x="569323" y="1336376"/>
                  <a:pt x="566525" y="1355662"/>
                  <a:pt x="569494" y="1363579"/>
                </a:cubicBezTo>
                <a:cubicBezTo>
                  <a:pt x="574550" y="1377061"/>
                  <a:pt x="581302" y="1389923"/>
                  <a:pt x="585536" y="1403685"/>
                </a:cubicBezTo>
                <a:cubicBezTo>
                  <a:pt x="592020" y="1424758"/>
                  <a:pt x="591719" y="1448133"/>
                  <a:pt x="601579" y="1467853"/>
                </a:cubicBezTo>
                <a:cubicBezTo>
                  <a:pt x="606926" y="1478548"/>
                  <a:pt x="612911" y="1488947"/>
                  <a:pt x="617621" y="1499937"/>
                </a:cubicBezTo>
                <a:cubicBezTo>
                  <a:pt x="620952" y="1507708"/>
                  <a:pt x="620360" y="1517398"/>
                  <a:pt x="625642" y="1524000"/>
                </a:cubicBezTo>
                <a:cubicBezTo>
                  <a:pt x="631664" y="1531528"/>
                  <a:pt x="641684" y="1534695"/>
                  <a:pt x="649705" y="1540042"/>
                </a:cubicBezTo>
                <a:cubicBezTo>
                  <a:pt x="667444" y="1522303"/>
                  <a:pt x="678643" y="1514250"/>
                  <a:pt x="689810" y="1491916"/>
                </a:cubicBezTo>
                <a:cubicBezTo>
                  <a:pt x="693591" y="1484354"/>
                  <a:pt x="694050" y="1475415"/>
                  <a:pt x="697831" y="1467853"/>
                </a:cubicBezTo>
                <a:cubicBezTo>
                  <a:pt x="736394" y="1390728"/>
                  <a:pt x="686478" y="1516891"/>
                  <a:pt x="737936" y="1403685"/>
                </a:cubicBezTo>
                <a:cubicBezTo>
                  <a:pt x="744934" y="1388291"/>
                  <a:pt x="747475" y="1371167"/>
                  <a:pt x="753979" y="1355558"/>
                </a:cubicBezTo>
                <a:cubicBezTo>
                  <a:pt x="760877" y="1339002"/>
                  <a:pt x="770021" y="1323474"/>
                  <a:pt x="778042" y="1307432"/>
                </a:cubicBezTo>
                <a:cubicBezTo>
                  <a:pt x="783389" y="1286042"/>
                  <a:pt x="789760" y="1264883"/>
                  <a:pt x="794084" y="1243263"/>
                </a:cubicBezTo>
                <a:cubicBezTo>
                  <a:pt x="797792" y="1224724"/>
                  <a:pt x="796545" y="1205186"/>
                  <a:pt x="802105" y="1187116"/>
                </a:cubicBezTo>
                <a:cubicBezTo>
                  <a:pt x="807380" y="1169974"/>
                  <a:pt x="818147" y="1155032"/>
                  <a:pt x="826168" y="1138990"/>
                </a:cubicBezTo>
                <a:cubicBezTo>
                  <a:pt x="831515" y="1114927"/>
                  <a:pt x="836231" y="1090714"/>
                  <a:pt x="842210" y="1066800"/>
                </a:cubicBezTo>
                <a:cubicBezTo>
                  <a:pt x="853345" y="1022260"/>
                  <a:pt x="865950" y="992377"/>
                  <a:pt x="874294" y="946485"/>
                </a:cubicBezTo>
                <a:cubicBezTo>
                  <a:pt x="881058" y="909283"/>
                  <a:pt x="890336" y="834190"/>
                  <a:pt x="890336" y="834190"/>
                </a:cubicBezTo>
                <a:cubicBezTo>
                  <a:pt x="893010" y="794085"/>
                  <a:pt x="892673" y="753664"/>
                  <a:pt x="898358" y="713874"/>
                </a:cubicBezTo>
                <a:cubicBezTo>
                  <a:pt x="900749" y="697134"/>
                  <a:pt x="909951" y="682062"/>
                  <a:pt x="914400" y="665748"/>
                </a:cubicBezTo>
                <a:cubicBezTo>
                  <a:pt x="920851" y="642093"/>
                  <a:pt x="925857" y="600442"/>
                  <a:pt x="930442" y="577516"/>
                </a:cubicBezTo>
                <a:cubicBezTo>
                  <a:pt x="932604" y="566706"/>
                  <a:pt x="935789" y="556127"/>
                  <a:pt x="938463" y="545432"/>
                </a:cubicBezTo>
                <a:cubicBezTo>
                  <a:pt x="944165" y="488411"/>
                  <a:pt x="945639" y="462269"/>
                  <a:pt x="954505" y="409074"/>
                </a:cubicBezTo>
                <a:cubicBezTo>
                  <a:pt x="962569" y="360688"/>
                  <a:pt x="960933" y="380150"/>
                  <a:pt x="970547" y="336885"/>
                </a:cubicBezTo>
                <a:cubicBezTo>
                  <a:pt x="973319" y="324410"/>
                  <a:pt x="981254" y="278923"/>
                  <a:pt x="986589" y="264695"/>
                </a:cubicBezTo>
                <a:cubicBezTo>
                  <a:pt x="990787" y="253499"/>
                  <a:pt x="997284" y="243306"/>
                  <a:pt x="1002631" y="232611"/>
                </a:cubicBezTo>
                <a:cubicBezTo>
                  <a:pt x="1005305" y="219243"/>
                  <a:pt x="1006735" y="205564"/>
                  <a:pt x="1010652" y="192506"/>
                </a:cubicBezTo>
                <a:cubicBezTo>
                  <a:pt x="1014789" y="178715"/>
                  <a:pt x="1021638" y="165882"/>
                  <a:pt x="1026694" y="152400"/>
                </a:cubicBezTo>
                <a:cubicBezTo>
                  <a:pt x="1029663" y="144483"/>
                  <a:pt x="1032392" y="136467"/>
                  <a:pt x="1034715" y="128337"/>
                </a:cubicBezTo>
                <a:cubicBezTo>
                  <a:pt x="1037743" y="117737"/>
                  <a:pt x="1039568" y="106812"/>
                  <a:pt x="1042736" y="96253"/>
                </a:cubicBezTo>
                <a:cubicBezTo>
                  <a:pt x="1047595" y="80056"/>
                  <a:pt x="1053432" y="64169"/>
                  <a:pt x="1058779" y="48127"/>
                </a:cubicBezTo>
                <a:lnTo>
                  <a:pt x="1066800" y="24063"/>
                </a:lnTo>
                <a:lnTo>
                  <a:pt x="1074821" y="0"/>
                </a:lnTo>
                <a:cubicBezTo>
                  <a:pt x="1084213" y="140889"/>
                  <a:pt x="1084241" y="129832"/>
                  <a:pt x="1090863" y="288758"/>
                </a:cubicBezTo>
                <a:cubicBezTo>
                  <a:pt x="1101810" y="551498"/>
                  <a:pt x="1090977" y="426260"/>
                  <a:pt x="1106905" y="585537"/>
                </a:cubicBezTo>
                <a:cubicBezTo>
                  <a:pt x="1109579" y="673769"/>
                  <a:pt x="1111173" y="762040"/>
                  <a:pt x="1114926" y="850232"/>
                </a:cubicBezTo>
                <a:cubicBezTo>
                  <a:pt x="1116521" y="887725"/>
                  <a:pt x="1120677" y="925069"/>
                  <a:pt x="1122947" y="962527"/>
                </a:cubicBezTo>
                <a:cubicBezTo>
                  <a:pt x="1126024" y="1013304"/>
                  <a:pt x="1126964" y="1064214"/>
                  <a:pt x="1130968" y="1114927"/>
                </a:cubicBezTo>
                <a:cubicBezTo>
                  <a:pt x="1134988" y="1165849"/>
                  <a:pt x="1136992" y="1217238"/>
                  <a:pt x="1147010" y="1267327"/>
                </a:cubicBezTo>
                <a:cubicBezTo>
                  <a:pt x="1149684" y="1280695"/>
                  <a:pt x="1153229" y="1293919"/>
                  <a:pt x="1155031" y="1307432"/>
                </a:cubicBezTo>
                <a:cubicBezTo>
                  <a:pt x="1158582" y="1334066"/>
                  <a:pt x="1159501" y="1361008"/>
                  <a:pt x="1163052" y="1387642"/>
                </a:cubicBezTo>
                <a:cubicBezTo>
                  <a:pt x="1168091" y="1425435"/>
                  <a:pt x="1174574" y="1438250"/>
                  <a:pt x="1187115" y="1475874"/>
                </a:cubicBezTo>
                <a:lnTo>
                  <a:pt x="1195136" y="1499937"/>
                </a:lnTo>
                <a:cubicBezTo>
                  <a:pt x="1200420" y="1515788"/>
                  <a:pt x="1205066" y="1536755"/>
                  <a:pt x="1219200" y="1548063"/>
                </a:cubicBezTo>
                <a:cubicBezTo>
                  <a:pt x="1224433" y="1552249"/>
                  <a:pt x="1273247" y="1563581"/>
                  <a:pt x="1275347" y="1564106"/>
                </a:cubicBezTo>
                <a:cubicBezTo>
                  <a:pt x="1389941" y="1535457"/>
                  <a:pt x="1338861" y="1544719"/>
                  <a:pt x="1427747" y="1532021"/>
                </a:cubicBezTo>
                <a:cubicBezTo>
                  <a:pt x="1465179" y="1515979"/>
                  <a:pt x="1503617" y="1502107"/>
                  <a:pt x="1540042" y="1483895"/>
                </a:cubicBezTo>
                <a:cubicBezTo>
                  <a:pt x="1556084" y="1475874"/>
                  <a:pt x="1571840" y="1467254"/>
                  <a:pt x="1588168" y="1459832"/>
                </a:cubicBezTo>
                <a:cubicBezTo>
                  <a:pt x="1661820" y="1426354"/>
                  <a:pt x="1595512" y="1465052"/>
                  <a:pt x="1684421" y="1411706"/>
                </a:cubicBezTo>
                <a:cubicBezTo>
                  <a:pt x="1692687" y="1406746"/>
                  <a:pt x="1700114" y="1400446"/>
                  <a:pt x="1708484" y="1395663"/>
                </a:cubicBezTo>
                <a:cubicBezTo>
                  <a:pt x="1718866" y="1389731"/>
                  <a:pt x="1730315" y="1385773"/>
                  <a:pt x="1740568" y="1379621"/>
                </a:cubicBezTo>
                <a:cubicBezTo>
                  <a:pt x="1757101" y="1369701"/>
                  <a:pt x="1788694" y="1347537"/>
                  <a:pt x="1788694" y="1347537"/>
                </a:cubicBezTo>
                <a:cubicBezTo>
                  <a:pt x="1798501" y="1367151"/>
                  <a:pt x="1808037" y="1382443"/>
                  <a:pt x="1812758" y="1403685"/>
                </a:cubicBezTo>
                <a:cubicBezTo>
                  <a:pt x="1816286" y="1419561"/>
                  <a:pt x="1818105" y="1435769"/>
                  <a:pt x="1820779" y="1451811"/>
                </a:cubicBezTo>
                <a:cubicBezTo>
                  <a:pt x="1831944" y="1429481"/>
                  <a:pt x="1858742" y="1371783"/>
                  <a:pt x="1876926" y="1347537"/>
                </a:cubicBezTo>
                <a:cubicBezTo>
                  <a:pt x="1883732" y="1338462"/>
                  <a:pt x="1892968" y="1331495"/>
                  <a:pt x="1900989" y="1323474"/>
                </a:cubicBezTo>
                <a:cubicBezTo>
                  <a:pt x="1909010" y="1334169"/>
                  <a:pt x="1919073" y="1343601"/>
                  <a:pt x="1925052" y="1355558"/>
                </a:cubicBezTo>
                <a:cubicBezTo>
                  <a:pt x="1929982" y="1365418"/>
                  <a:pt x="1929202" y="1377320"/>
                  <a:pt x="1933073" y="1387642"/>
                </a:cubicBezTo>
                <a:cubicBezTo>
                  <a:pt x="1937271" y="1398838"/>
                  <a:pt x="1945029" y="1408490"/>
                  <a:pt x="1949115" y="1419727"/>
                </a:cubicBezTo>
                <a:cubicBezTo>
                  <a:pt x="1955767" y="1438020"/>
                  <a:pt x="1959565" y="1457230"/>
                  <a:pt x="1965158" y="1475874"/>
                </a:cubicBezTo>
                <a:cubicBezTo>
                  <a:pt x="1967588" y="1483972"/>
                  <a:pt x="1969398" y="1492375"/>
                  <a:pt x="1973179" y="1499937"/>
                </a:cubicBezTo>
                <a:cubicBezTo>
                  <a:pt x="1977490" y="1508559"/>
                  <a:pt x="1983874" y="1515979"/>
                  <a:pt x="1989221" y="1524000"/>
                </a:cubicBezTo>
                <a:cubicBezTo>
                  <a:pt x="2007937" y="1518653"/>
                  <a:pt x="2027296" y="1515187"/>
                  <a:pt x="2045368" y="1507958"/>
                </a:cubicBezTo>
                <a:cubicBezTo>
                  <a:pt x="2090616" y="1489859"/>
                  <a:pt x="2050920" y="1496647"/>
                  <a:pt x="2085473" y="1467853"/>
                </a:cubicBezTo>
                <a:cubicBezTo>
                  <a:pt x="2098688" y="1456841"/>
                  <a:pt x="2124904" y="1449362"/>
                  <a:pt x="2141621" y="1443790"/>
                </a:cubicBezTo>
                <a:cubicBezTo>
                  <a:pt x="2144295" y="1451811"/>
                  <a:pt x="2148130" y="1459535"/>
                  <a:pt x="2149642" y="1467853"/>
                </a:cubicBezTo>
                <a:cubicBezTo>
                  <a:pt x="2153498" y="1489061"/>
                  <a:pt x="2141103" y="1518221"/>
                  <a:pt x="2157663" y="1532021"/>
                </a:cubicBezTo>
                <a:cubicBezTo>
                  <a:pt x="2169555" y="1541931"/>
                  <a:pt x="2214349" y="1490016"/>
                  <a:pt x="2221831" y="1483895"/>
                </a:cubicBezTo>
                <a:cubicBezTo>
                  <a:pt x="2263499" y="1449803"/>
                  <a:pt x="2276426" y="1438242"/>
                  <a:pt x="2318084" y="1419727"/>
                </a:cubicBezTo>
                <a:cubicBezTo>
                  <a:pt x="2331241" y="1413879"/>
                  <a:pt x="2345032" y="1409533"/>
                  <a:pt x="2358189" y="1403685"/>
                </a:cubicBezTo>
                <a:cubicBezTo>
                  <a:pt x="2369116" y="1398829"/>
                  <a:pt x="2378820" y="1391078"/>
                  <a:pt x="2390273" y="1387642"/>
                </a:cubicBezTo>
                <a:cubicBezTo>
                  <a:pt x="2405851" y="1382969"/>
                  <a:pt x="2422358" y="1382295"/>
                  <a:pt x="2438400" y="1379621"/>
                </a:cubicBezTo>
                <a:cubicBezTo>
                  <a:pt x="2446421" y="1392990"/>
                  <a:pt x="2456012" y="1405534"/>
                  <a:pt x="2462463" y="1419727"/>
                </a:cubicBezTo>
                <a:cubicBezTo>
                  <a:pt x="2469460" y="1435121"/>
                  <a:pt x="2470943" y="1452728"/>
                  <a:pt x="2478505" y="1467853"/>
                </a:cubicBezTo>
                <a:lnTo>
                  <a:pt x="2494547" y="1499937"/>
                </a:lnTo>
                <a:cubicBezTo>
                  <a:pt x="2497221" y="1513305"/>
                  <a:pt x="2497781" y="1527277"/>
                  <a:pt x="2502568" y="1540042"/>
                </a:cubicBezTo>
                <a:cubicBezTo>
                  <a:pt x="2505953" y="1549069"/>
                  <a:pt x="2514299" y="1555483"/>
                  <a:pt x="2518610" y="1564106"/>
                </a:cubicBezTo>
                <a:cubicBezTo>
                  <a:pt x="2522391" y="1571668"/>
                  <a:pt x="2523957" y="1580148"/>
                  <a:pt x="2526631" y="1588169"/>
                </a:cubicBezTo>
                <a:cubicBezTo>
                  <a:pt x="2529305" y="1609558"/>
                  <a:pt x="2532272" y="1630913"/>
                  <a:pt x="2534652" y="1652337"/>
                </a:cubicBezTo>
                <a:cubicBezTo>
                  <a:pt x="2537619" y="1679043"/>
                  <a:pt x="2537721" y="1706138"/>
                  <a:pt x="2542673" y="1732548"/>
                </a:cubicBezTo>
                <a:cubicBezTo>
                  <a:pt x="2545789" y="1749168"/>
                  <a:pt x="2553368" y="1764632"/>
                  <a:pt x="2558715" y="1780674"/>
                </a:cubicBezTo>
                <a:cubicBezTo>
                  <a:pt x="2561389" y="1799390"/>
                  <a:pt x="2562151" y="1818480"/>
                  <a:pt x="2566736" y="1836821"/>
                </a:cubicBezTo>
                <a:cubicBezTo>
                  <a:pt x="2570228" y="1850790"/>
                  <a:pt x="2579762" y="1862848"/>
                  <a:pt x="2582779" y="1876927"/>
                </a:cubicBezTo>
                <a:cubicBezTo>
                  <a:pt x="2587852" y="1900601"/>
                  <a:pt x="2585356" y="1925525"/>
                  <a:pt x="2590800" y="1949116"/>
                </a:cubicBezTo>
                <a:cubicBezTo>
                  <a:pt x="2601453" y="1995281"/>
                  <a:pt x="2630905" y="2085474"/>
                  <a:pt x="2630905" y="2085474"/>
                </a:cubicBezTo>
                <a:cubicBezTo>
                  <a:pt x="2633579" y="2106863"/>
                  <a:pt x="2634954" y="2128455"/>
                  <a:pt x="2638926" y="2149642"/>
                </a:cubicBezTo>
                <a:cubicBezTo>
                  <a:pt x="2642989" y="2171312"/>
                  <a:pt x="2650185" y="2192288"/>
                  <a:pt x="2654968" y="2213811"/>
                </a:cubicBezTo>
                <a:cubicBezTo>
                  <a:pt x="2660883" y="2240428"/>
                  <a:pt x="2666528" y="2267126"/>
                  <a:pt x="2671010" y="2294021"/>
                </a:cubicBezTo>
                <a:cubicBezTo>
                  <a:pt x="2674554" y="2315284"/>
                  <a:pt x="2675487" y="2336927"/>
                  <a:pt x="2679031" y="2358190"/>
                </a:cubicBezTo>
                <a:cubicBezTo>
                  <a:pt x="2683513" y="2385085"/>
                  <a:pt x="2690821" y="2411467"/>
                  <a:pt x="2695073" y="2438400"/>
                </a:cubicBezTo>
                <a:cubicBezTo>
                  <a:pt x="2698849" y="2462315"/>
                  <a:pt x="2698346" y="2486849"/>
                  <a:pt x="2703094" y="2510590"/>
                </a:cubicBezTo>
                <a:cubicBezTo>
                  <a:pt x="2711742" y="2553829"/>
                  <a:pt x="2727930" y="2595431"/>
                  <a:pt x="2735179" y="2638927"/>
                </a:cubicBezTo>
                <a:cubicBezTo>
                  <a:pt x="2737872" y="2655086"/>
                  <a:pt x="2759790" y="2792970"/>
                  <a:pt x="2767263" y="2815390"/>
                </a:cubicBezTo>
                <a:cubicBezTo>
                  <a:pt x="2776195" y="2842187"/>
                  <a:pt x="2776591" y="2841322"/>
                  <a:pt x="2783305" y="2871537"/>
                </a:cubicBezTo>
                <a:cubicBezTo>
                  <a:pt x="2796211" y="2929613"/>
                  <a:pt x="2785014" y="2892705"/>
                  <a:pt x="2799347" y="2935706"/>
                </a:cubicBezTo>
                <a:cubicBezTo>
                  <a:pt x="2802021" y="2957095"/>
                  <a:pt x="2805324" y="2978415"/>
                  <a:pt x="2807368" y="2999874"/>
                </a:cubicBezTo>
                <a:cubicBezTo>
                  <a:pt x="2810673" y="3034578"/>
                  <a:pt x="2808552" y="3069964"/>
                  <a:pt x="2815389" y="3104148"/>
                </a:cubicBezTo>
                <a:cubicBezTo>
                  <a:pt x="2817047" y="3112439"/>
                  <a:pt x="2821185" y="3088242"/>
                  <a:pt x="2823410" y="3080085"/>
                </a:cubicBezTo>
                <a:cubicBezTo>
                  <a:pt x="2829211" y="3058814"/>
                  <a:pt x="2835389" y="3037586"/>
                  <a:pt x="2839452" y="3015916"/>
                </a:cubicBezTo>
                <a:cubicBezTo>
                  <a:pt x="2843424" y="2994729"/>
                  <a:pt x="2843246" y="2972885"/>
                  <a:pt x="2847473" y="2951748"/>
                </a:cubicBezTo>
                <a:cubicBezTo>
                  <a:pt x="2851290" y="2932661"/>
                  <a:pt x="2858794" y="2914484"/>
                  <a:pt x="2863515" y="2895600"/>
                </a:cubicBezTo>
                <a:cubicBezTo>
                  <a:pt x="2869494" y="2871686"/>
                  <a:pt x="2874210" y="2847474"/>
                  <a:pt x="2879558" y="2823411"/>
                </a:cubicBezTo>
                <a:cubicBezTo>
                  <a:pt x="2882232" y="2799348"/>
                  <a:pt x="2883170" y="2775028"/>
                  <a:pt x="2887579" y="2751221"/>
                </a:cubicBezTo>
                <a:cubicBezTo>
                  <a:pt x="2896556" y="2702745"/>
                  <a:pt x="2912691" y="2655647"/>
                  <a:pt x="2919663" y="2606842"/>
                </a:cubicBezTo>
                <a:cubicBezTo>
                  <a:pt x="2930437" y="2531426"/>
                  <a:pt x="2922490" y="2568873"/>
                  <a:pt x="2943726" y="2494548"/>
                </a:cubicBezTo>
                <a:cubicBezTo>
                  <a:pt x="2948596" y="2455584"/>
                  <a:pt x="2950582" y="2427020"/>
                  <a:pt x="2959768" y="2390274"/>
                </a:cubicBezTo>
                <a:cubicBezTo>
                  <a:pt x="2975057" y="2329119"/>
                  <a:pt x="2960808" y="2409140"/>
                  <a:pt x="2975810" y="2334127"/>
                </a:cubicBezTo>
                <a:cubicBezTo>
                  <a:pt x="3002114" y="2202603"/>
                  <a:pt x="2962278" y="2384491"/>
                  <a:pt x="2991852" y="2221832"/>
                </a:cubicBezTo>
                <a:cubicBezTo>
                  <a:pt x="2993364" y="2213514"/>
                  <a:pt x="2997199" y="2205790"/>
                  <a:pt x="2999873" y="2197769"/>
                </a:cubicBezTo>
                <a:cubicBezTo>
                  <a:pt x="3002547" y="2179053"/>
                  <a:pt x="3003643" y="2160043"/>
                  <a:pt x="3007894" y="2141621"/>
                </a:cubicBezTo>
                <a:cubicBezTo>
                  <a:pt x="3011696" y="2125144"/>
                  <a:pt x="3020393" y="2110029"/>
                  <a:pt x="3023936" y="2093495"/>
                </a:cubicBezTo>
                <a:cubicBezTo>
                  <a:pt x="3028453" y="2072418"/>
                  <a:pt x="3029109" y="2050694"/>
                  <a:pt x="3031958" y="2029327"/>
                </a:cubicBezTo>
                <a:cubicBezTo>
                  <a:pt x="3034457" y="2010587"/>
                  <a:pt x="3036871" y="1991828"/>
                  <a:pt x="3039979" y="1973179"/>
                </a:cubicBezTo>
                <a:cubicBezTo>
                  <a:pt x="3042220" y="1959731"/>
                  <a:pt x="3044693" y="1946300"/>
                  <a:pt x="3048000" y="1933074"/>
                </a:cubicBezTo>
                <a:cubicBezTo>
                  <a:pt x="3050051" y="1924872"/>
                  <a:pt x="3053698" y="1917141"/>
                  <a:pt x="3056021" y="1909011"/>
                </a:cubicBezTo>
                <a:cubicBezTo>
                  <a:pt x="3059049" y="1898411"/>
                  <a:pt x="3061651" y="1887688"/>
                  <a:pt x="3064042" y="1876927"/>
                </a:cubicBezTo>
                <a:cubicBezTo>
                  <a:pt x="3066814" y="1864452"/>
                  <a:pt x="3074749" y="1818965"/>
                  <a:pt x="3080084" y="1804737"/>
                </a:cubicBezTo>
                <a:cubicBezTo>
                  <a:pt x="3084282" y="1793541"/>
                  <a:pt x="3091928" y="1783849"/>
                  <a:pt x="3096126" y="1772653"/>
                </a:cubicBezTo>
                <a:cubicBezTo>
                  <a:pt x="3099997" y="1762331"/>
                  <a:pt x="3101119" y="1751169"/>
                  <a:pt x="3104147" y="1740569"/>
                </a:cubicBezTo>
                <a:cubicBezTo>
                  <a:pt x="3106470" y="1732439"/>
                  <a:pt x="3109845" y="1724636"/>
                  <a:pt x="3112168" y="1716506"/>
                </a:cubicBezTo>
                <a:cubicBezTo>
                  <a:pt x="3115197" y="1705906"/>
                  <a:pt x="3117021" y="1694980"/>
                  <a:pt x="3120189" y="1684421"/>
                </a:cubicBezTo>
                <a:lnTo>
                  <a:pt x="3144252" y="1612232"/>
                </a:lnTo>
                <a:lnTo>
                  <a:pt x="3152273" y="1588169"/>
                </a:lnTo>
                <a:cubicBezTo>
                  <a:pt x="3154947" y="1580148"/>
                  <a:pt x="3155604" y="1571141"/>
                  <a:pt x="3160294" y="1564106"/>
                </a:cubicBezTo>
                <a:cubicBezTo>
                  <a:pt x="3165641" y="1556085"/>
                  <a:pt x="3170314" y="1547570"/>
                  <a:pt x="3176336" y="1540042"/>
                </a:cubicBezTo>
                <a:cubicBezTo>
                  <a:pt x="3191375" y="1521244"/>
                  <a:pt x="3223405" y="1500466"/>
                  <a:pt x="3240505" y="1491916"/>
                </a:cubicBezTo>
                <a:cubicBezTo>
                  <a:pt x="3251200" y="1486569"/>
                  <a:pt x="3261599" y="1480584"/>
                  <a:pt x="3272589" y="1475874"/>
                </a:cubicBezTo>
                <a:cubicBezTo>
                  <a:pt x="3280360" y="1472543"/>
                  <a:pt x="3288631" y="1470527"/>
                  <a:pt x="3296652" y="1467853"/>
                </a:cubicBezTo>
                <a:cubicBezTo>
                  <a:pt x="3314393" y="1450112"/>
                  <a:pt x="3322443" y="1438916"/>
                  <a:pt x="3344779" y="1427748"/>
                </a:cubicBezTo>
                <a:cubicBezTo>
                  <a:pt x="3411192" y="1394542"/>
                  <a:pt x="3323948" y="1449656"/>
                  <a:pt x="3392905" y="1403685"/>
                </a:cubicBezTo>
                <a:cubicBezTo>
                  <a:pt x="3400926" y="1406359"/>
                  <a:pt x="3411555" y="1405211"/>
                  <a:pt x="3416968" y="1411706"/>
                </a:cubicBezTo>
                <a:cubicBezTo>
                  <a:pt x="3426185" y="1422767"/>
                  <a:pt x="3428090" y="1438280"/>
                  <a:pt x="3433010" y="1451811"/>
                </a:cubicBezTo>
                <a:cubicBezTo>
                  <a:pt x="3459441" y="1524496"/>
                  <a:pt x="3436817" y="1475468"/>
                  <a:pt x="3465094" y="1532021"/>
                </a:cubicBezTo>
                <a:cubicBezTo>
                  <a:pt x="3465804" y="1536280"/>
                  <a:pt x="3477933" y="1612245"/>
                  <a:pt x="3481136" y="1620253"/>
                </a:cubicBezTo>
                <a:cubicBezTo>
                  <a:pt x="3486926" y="1634728"/>
                  <a:pt x="3497629" y="1646730"/>
                  <a:pt x="3505200" y="1660358"/>
                </a:cubicBezTo>
                <a:cubicBezTo>
                  <a:pt x="3511007" y="1670810"/>
                  <a:pt x="3515895" y="1681747"/>
                  <a:pt x="3521242" y="1692442"/>
                </a:cubicBezTo>
                <a:cubicBezTo>
                  <a:pt x="3537284" y="1681747"/>
                  <a:pt x="3554149" y="1672195"/>
                  <a:pt x="3569368" y="1660358"/>
                </a:cubicBezTo>
                <a:cubicBezTo>
                  <a:pt x="3598567" y="1637648"/>
                  <a:pt x="3596863" y="1624841"/>
                  <a:pt x="3625515" y="1596190"/>
                </a:cubicBezTo>
                <a:cubicBezTo>
                  <a:pt x="3640281" y="1581424"/>
                  <a:pt x="3659304" y="1571267"/>
                  <a:pt x="3673642" y="1556085"/>
                </a:cubicBezTo>
                <a:cubicBezTo>
                  <a:pt x="3704905" y="1522983"/>
                  <a:pt x="3729678" y="1484006"/>
                  <a:pt x="3761873" y="1451811"/>
                </a:cubicBezTo>
                <a:lnTo>
                  <a:pt x="3826042" y="1387642"/>
                </a:lnTo>
                <a:cubicBezTo>
                  <a:pt x="3834063" y="1379621"/>
                  <a:pt x="3843813" y="1373017"/>
                  <a:pt x="3850105" y="1363579"/>
                </a:cubicBezTo>
                <a:cubicBezTo>
                  <a:pt x="3872439" y="1330078"/>
                  <a:pt x="3859330" y="1346333"/>
                  <a:pt x="3890210" y="1315453"/>
                </a:cubicBezTo>
                <a:cubicBezTo>
                  <a:pt x="3919968" y="1360090"/>
                  <a:pt x="3908346" y="1336040"/>
                  <a:pt x="3922294" y="1419727"/>
                </a:cubicBezTo>
                <a:cubicBezTo>
                  <a:pt x="3944460" y="1552725"/>
                  <a:pt x="3912624" y="1355236"/>
                  <a:pt x="3938336" y="1548063"/>
                </a:cubicBezTo>
                <a:cubicBezTo>
                  <a:pt x="3940138" y="1561577"/>
                  <a:pt x="3943684" y="1574800"/>
                  <a:pt x="3946358" y="1588169"/>
                </a:cubicBezTo>
                <a:cubicBezTo>
                  <a:pt x="3994835" y="1491216"/>
                  <a:pt x="3933093" y="1611383"/>
                  <a:pt x="3978442" y="1532021"/>
                </a:cubicBezTo>
                <a:cubicBezTo>
                  <a:pt x="3991446" y="1509263"/>
                  <a:pt x="3993776" y="1495415"/>
                  <a:pt x="4010526" y="1475874"/>
                </a:cubicBezTo>
                <a:cubicBezTo>
                  <a:pt x="4020369" y="1464391"/>
                  <a:pt x="4033535" y="1455890"/>
                  <a:pt x="4042610" y="1443790"/>
                </a:cubicBezTo>
                <a:cubicBezTo>
                  <a:pt x="4049784" y="1434224"/>
                  <a:pt x="4052720" y="1422088"/>
                  <a:pt x="4058652" y="1411706"/>
                </a:cubicBezTo>
                <a:cubicBezTo>
                  <a:pt x="4063435" y="1403336"/>
                  <a:pt x="4069347" y="1395663"/>
                  <a:pt x="4074694" y="1387642"/>
                </a:cubicBezTo>
                <a:cubicBezTo>
                  <a:pt x="4085389" y="1392990"/>
                  <a:pt x="4098905" y="1394686"/>
                  <a:pt x="4106779" y="1403685"/>
                </a:cubicBezTo>
                <a:cubicBezTo>
                  <a:pt x="4118590" y="1417183"/>
                  <a:pt x="4124181" y="1435158"/>
                  <a:pt x="4130842" y="1451811"/>
                </a:cubicBezTo>
                <a:cubicBezTo>
                  <a:pt x="4134936" y="1462046"/>
                  <a:pt x="4132748" y="1474723"/>
                  <a:pt x="4138863" y="1483895"/>
                </a:cubicBezTo>
                <a:cubicBezTo>
                  <a:pt x="4144210" y="1491916"/>
                  <a:pt x="4154905" y="1494590"/>
                  <a:pt x="4162926" y="1499937"/>
                </a:cubicBezTo>
                <a:cubicBezTo>
                  <a:pt x="4167086" y="1512417"/>
                  <a:pt x="4171790" y="1542944"/>
                  <a:pt x="4195010" y="1540042"/>
                </a:cubicBezTo>
                <a:cubicBezTo>
                  <a:pt x="4239641" y="1534463"/>
                  <a:pt x="4227876" y="1509307"/>
                  <a:pt x="4259179" y="1491916"/>
                </a:cubicBezTo>
                <a:cubicBezTo>
                  <a:pt x="4273961" y="1483704"/>
                  <a:pt x="4291911" y="1482871"/>
                  <a:pt x="4307305" y="1475874"/>
                </a:cubicBezTo>
                <a:cubicBezTo>
                  <a:pt x="4321498" y="1469423"/>
                  <a:pt x="4333466" y="1458783"/>
                  <a:pt x="4347410" y="1451811"/>
                </a:cubicBezTo>
                <a:cubicBezTo>
                  <a:pt x="4360288" y="1445372"/>
                  <a:pt x="4374407" y="1441727"/>
                  <a:pt x="4387515" y="1435769"/>
                </a:cubicBezTo>
                <a:cubicBezTo>
                  <a:pt x="4403843" y="1428347"/>
                  <a:pt x="4419210" y="1418895"/>
                  <a:pt x="4435642" y="1411706"/>
                </a:cubicBezTo>
                <a:cubicBezTo>
                  <a:pt x="4462024" y="1400164"/>
                  <a:pt x="4488533" y="1388727"/>
                  <a:pt x="4515852" y="1379621"/>
                </a:cubicBezTo>
                <a:cubicBezTo>
                  <a:pt x="4523873" y="1376947"/>
                  <a:pt x="4532353" y="1375381"/>
                  <a:pt x="4539915" y="1371600"/>
                </a:cubicBezTo>
                <a:cubicBezTo>
                  <a:pt x="4548538" y="1367289"/>
                  <a:pt x="4555958" y="1360905"/>
                  <a:pt x="4563979" y="1355558"/>
                </a:cubicBezTo>
                <a:cubicBezTo>
                  <a:pt x="4606847" y="1369847"/>
                  <a:pt x="4580464" y="1354751"/>
                  <a:pt x="4612105" y="1411706"/>
                </a:cubicBezTo>
                <a:cubicBezTo>
                  <a:pt x="4635989" y="1454698"/>
                  <a:pt x="4619507" y="1417785"/>
                  <a:pt x="4652210" y="1459832"/>
                </a:cubicBezTo>
                <a:cubicBezTo>
                  <a:pt x="4664047" y="1475051"/>
                  <a:pt x="4684294" y="1507958"/>
                  <a:pt x="4684294" y="1507958"/>
                </a:cubicBezTo>
                <a:cubicBezTo>
                  <a:pt x="4694989" y="1505284"/>
                  <a:pt x="4705779" y="1502966"/>
                  <a:pt x="4716379" y="1499937"/>
                </a:cubicBezTo>
                <a:cubicBezTo>
                  <a:pt x="4732577" y="1495309"/>
                  <a:pt x="4769247" y="1481524"/>
                  <a:pt x="4780547" y="1475874"/>
                </a:cubicBezTo>
                <a:cubicBezTo>
                  <a:pt x="4794491" y="1468902"/>
                  <a:pt x="4806525" y="1458404"/>
                  <a:pt x="4820652" y="1451811"/>
                </a:cubicBezTo>
                <a:cubicBezTo>
                  <a:pt x="4846747" y="1439633"/>
                  <a:pt x="4874126" y="1430422"/>
                  <a:pt x="4900863" y="1419727"/>
                </a:cubicBezTo>
                <a:cubicBezTo>
                  <a:pt x="4914231" y="1414380"/>
                  <a:pt x="4928988" y="1411672"/>
                  <a:pt x="4940968" y="1403685"/>
                </a:cubicBezTo>
                <a:cubicBezTo>
                  <a:pt x="4948989" y="1398337"/>
                  <a:pt x="4956222" y="1391557"/>
                  <a:pt x="4965031" y="1387642"/>
                </a:cubicBezTo>
                <a:cubicBezTo>
                  <a:pt x="4980484" y="1380774"/>
                  <a:pt x="5013158" y="1371600"/>
                  <a:pt x="5013158" y="1371600"/>
                </a:cubicBezTo>
                <a:cubicBezTo>
                  <a:pt x="5018505" y="1382295"/>
                  <a:pt x="5024490" y="1392694"/>
                  <a:pt x="5029200" y="1403685"/>
                </a:cubicBezTo>
                <a:cubicBezTo>
                  <a:pt x="5032530" y="1411456"/>
                  <a:pt x="5034898" y="1419618"/>
                  <a:pt x="5037221" y="1427748"/>
                </a:cubicBezTo>
                <a:cubicBezTo>
                  <a:pt x="5044773" y="1454179"/>
                  <a:pt x="5047750" y="1472370"/>
                  <a:pt x="5053263" y="1499937"/>
                </a:cubicBezTo>
                <a:cubicBezTo>
                  <a:pt x="5055937" y="1526674"/>
                  <a:pt x="5057198" y="1553590"/>
                  <a:pt x="5061284" y="1580148"/>
                </a:cubicBezTo>
                <a:cubicBezTo>
                  <a:pt x="5062570" y="1588505"/>
                  <a:pt x="5067471" y="1595957"/>
                  <a:pt x="5069305" y="1604211"/>
                </a:cubicBezTo>
                <a:cubicBezTo>
                  <a:pt x="5072833" y="1620087"/>
                  <a:pt x="5074137" y="1636390"/>
                  <a:pt x="5077326" y="1652337"/>
                </a:cubicBezTo>
                <a:cubicBezTo>
                  <a:pt x="5079488" y="1663147"/>
                  <a:pt x="5082673" y="1673726"/>
                  <a:pt x="5085347" y="1684421"/>
                </a:cubicBezTo>
                <a:cubicBezTo>
                  <a:pt x="5094788" y="1668686"/>
                  <a:pt x="5118371" y="1631705"/>
                  <a:pt x="5125452" y="1612232"/>
                </a:cubicBezTo>
                <a:cubicBezTo>
                  <a:pt x="5132104" y="1593939"/>
                  <a:pt x="5135770" y="1574689"/>
                  <a:pt x="5141494" y="1556085"/>
                </a:cubicBezTo>
                <a:cubicBezTo>
                  <a:pt x="5146467" y="1539923"/>
                  <a:pt x="5151848" y="1523883"/>
                  <a:pt x="5157536" y="1507958"/>
                </a:cubicBezTo>
                <a:cubicBezTo>
                  <a:pt x="5167982" y="1478711"/>
                  <a:pt x="5188853" y="1427891"/>
                  <a:pt x="5197642" y="1395663"/>
                </a:cubicBezTo>
                <a:cubicBezTo>
                  <a:pt x="5216997" y="1324695"/>
                  <a:pt x="5191408" y="1386205"/>
                  <a:pt x="5221705" y="1307432"/>
                </a:cubicBezTo>
                <a:cubicBezTo>
                  <a:pt x="5229015" y="1288427"/>
                  <a:pt x="5238459" y="1270290"/>
                  <a:pt x="5245768" y="1251285"/>
                </a:cubicBezTo>
                <a:cubicBezTo>
                  <a:pt x="5305237" y="1096664"/>
                  <a:pt x="5222210" y="1307420"/>
                  <a:pt x="5269831" y="1155032"/>
                </a:cubicBezTo>
                <a:cubicBezTo>
                  <a:pt x="5278420" y="1127546"/>
                  <a:pt x="5296268" y="1103058"/>
                  <a:pt x="5301915" y="1074821"/>
                </a:cubicBezTo>
                <a:lnTo>
                  <a:pt x="5309936" y="1034716"/>
                </a:lnTo>
                <a:cubicBezTo>
                  <a:pt x="5306486" y="1072672"/>
                  <a:pt x="5293894" y="1204868"/>
                  <a:pt x="5293894" y="1235242"/>
                </a:cubicBezTo>
                <a:cubicBezTo>
                  <a:pt x="5293894" y="1406379"/>
                  <a:pt x="5301915" y="1577453"/>
                  <a:pt x="5301915" y="1748590"/>
                </a:cubicBezTo>
              </a:path>
            </a:pathLst>
          </a:cu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1643D3E-DDA0-3C49-9C0E-B6931861B22C}"/>
              </a:ext>
            </a:extLst>
          </p:cNvPr>
          <p:cNvSpPr txBox="1"/>
          <p:nvPr/>
        </p:nvSpPr>
        <p:spPr>
          <a:xfrm>
            <a:off x="810126" y="1102895"/>
            <a:ext cx="2262158" cy="646331"/>
          </a:xfrm>
          <a:prstGeom prst="rect">
            <a:avLst/>
          </a:prstGeom>
          <a:noFill/>
        </p:spPr>
        <p:txBody>
          <a:bodyPr wrap="none" rtlCol="0">
            <a:spAutoFit/>
          </a:bodyPr>
          <a:lstStyle/>
          <a:p>
            <a:r>
              <a:rPr kumimoji="1" lang="ja-JP" altLang="en-US"/>
              <a:t>たまたま良い成績が</a:t>
            </a:r>
            <a:endParaRPr kumimoji="1" lang="en-US" altLang="ja-JP"/>
          </a:p>
          <a:p>
            <a:r>
              <a:rPr kumimoji="1" lang="ja-JP" altLang="en-US"/>
              <a:t>出たので褒める</a:t>
            </a:r>
          </a:p>
        </p:txBody>
      </p:sp>
      <p:cxnSp>
        <p:nvCxnSpPr>
          <p:cNvPr id="19" name="直線矢印コネクタ 18">
            <a:extLst>
              <a:ext uri="{FF2B5EF4-FFF2-40B4-BE49-F238E27FC236}">
                <a16:creationId xmlns:a16="http://schemas.microsoft.com/office/drawing/2014/main" id="{3D504F40-ABFA-FE4A-B637-09CD66B635B0}"/>
              </a:ext>
            </a:extLst>
          </p:cNvPr>
          <p:cNvCxnSpPr/>
          <p:nvPr/>
        </p:nvCxnSpPr>
        <p:spPr>
          <a:xfrm>
            <a:off x="1892969" y="1724526"/>
            <a:ext cx="0" cy="52938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62730951-BE1E-7146-B5E0-A7904121FC4A}"/>
              </a:ext>
            </a:extLst>
          </p:cNvPr>
          <p:cNvSpPr txBox="1"/>
          <p:nvPr/>
        </p:nvSpPr>
        <p:spPr>
          <a:xfrm>
            <a:off x="3481135" y="1102895"/>
            <a:ext cx="2031325" cy="646331"/>
          </a:xfrm>
          <a:prstGeom prst="rect">
            <a:avLst/>
          </a:prstGeom>
          <a:noFill/>
        </p:spPr>
        <p:txBody>
          <a:bodyPr wrap="square" rtlCol="0">
            <a:spAutoFit/>
          </a:bodyPr>
          <a:lstStyle/>
          <a:p>
            <a:r>
              <a:rPr kumimoji="1" lang="ja-JP" altLang="en-US"/>
              <a:t>次は成績が下がる</a:t>
            </a:r>
            <a:endParaRPr kumimoji="1" lang="en-US" altLang="ja-JP"/>
          </a:p>
          <a:p>
            <a:r>
              <a:rPr lang="en-US" altLang="ja-JP"/>
              <a:t>(</a:t>
            </a:r>
            <a:r>
              <a:rPr lang="ja-JP" altLang="en-US"/>
              <a:t>平均に戻る</a:t>
            </a:r>
            <a:r>
              <a:rPr lang="en-US" altLang="ja-JP"/>
              <a:t>)</a:t>
            </a:r>
            <a:endParaRPr kumimoji="1" lang="ja-JP" altLang="en-US"/>
          </a:p>
        </p:txBody>
      </p:sp>
      <p:cxnSp>
        <p:nvCxnSpPr>
          <p:cNvPr id="22" name="直線矢印コネクタ 21">
            <a:extLst>
              <a:ext uri="{FF2B5EF4-FFF2-40B4-BE49-F238E27FC236}">
                <a16:creationId xmlns:a16="http://schemas.microsoft.com/office/drawing/2014/main" id="{2DF65054-6761-E840-901A-6CFD9B917F9C}"/>
              </a:ext>
            </a:extLst>
          </p:cNvPr>
          <p:cNvCxnSpPr>
            <a:cxnSpLocks/>
            <a:stCxn id="20" idx="2"/>
          </p:cNvCxnSpPr>
          <p:nvPr/>
        </p:nvCxnSpPr>
        <p:spPr>
          <a:xfrm flipH="1">
            <a:off x="2558716" y="1749226"/>
            <a:ext cx="1938082" cy="178003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B8638D2-3561-5E4C-913B-D5521E1B3C95}"/>
              </a:ext>
            </a:extLst>
          </p:cNvPr>
          <p:cNvSpPr txBox="1"/>
          <p:nvPr/>
        </p:nvSpPr>
        <p:spPr>
          <a:xfrm>
            <a:off x="2510589" y="5418221"/>
            <a:ext cx="2262158" cy="646331"/>
          </a:xfrm>
          <a:prstGeom prst="rect">
            <a:avLst/>
          </a:prstGeom>
          <a:noFill/>
        </p:spPr>
        <p:txBody>
          <a:bodyPr wrap="none" rtlCol="0">
            <a:spAutoFit/>
          </a:bodyPr>
          <a:lstStyle/>
          <a:p>
            <a:r>
              <a:rPr kumimoji="1" lang="ja-JP" altLang="en-US"/>
              <a:t>たまたま悪い成績が</a:t>
            </a:r>
            <a:endParaRPr kumimoji="1" lang="en-US" altLang="ja-JP"/>
          </a:p>
          <a:p>
            <a:r>
              <a:rPr kumimoji="1" lang="ja-JP" altLang="en-US"/>
              <a:t>出たので叱る</a:t>
            </a:r>
          </a:p>
        </p:txBody>
      </p:sp>
      <p:sp>
        <p:nvSpPr>
          <p:cNvPr id="24" name="テキスト ボックス 23">
            <a:extLst>
              <a:ext uri="{FF2B5EF4-FFF2-40B4-BE49-F238E27FC236}">
                <a16:creationId xmlns:a16="http://schemas.microsoft.com/office/drawing/2014/main" id="{FD7DBA4F-61B9-8F46-B4C7-0A1F5A3BF36A}"/>
              </a:ext>
            </a:extLst>
          </p:cNvPr>
          <p:cNvSpPr txBox="1"/>
          <p:nvPr/>
        </p:nvSpPr>
        <p:spPr>
          <a:xfrm>
            <a:off x="5117429" y="5418221"/>
            <a:ext cx="2031325" cy="646331"/>
          </a:xfrm>
          <a:prstGeom prst="rect">
            <a:avLst/>
          </a:prstGeom>
          <a:noFill/>
        </p:spPr>
        <p:txBody>
          <a:bodyPr wrap="none" rtlCol="0">
            <a:spAutoFit/>
          </a:bodyPr>
          <a:lstStyle/>
          <a:p>
            <a:r>
              <a:rPr kumimoji="1" lang="ja-JP" altLang="en-US"/>
              <a:t>次は成績が上がる</a:t>
            </a:r>
            <a:endParaRPr kumimoji="1" lang="en-US" altLang="ja-JP"/>
          </a:p>
          <a:p>
            <a:r>
              <a:rPr lang="en-US" altLang="ja-JP"/>
              <a:t>(</a:t>
            </a:r>
            <a:r>
              <a:rPr lang="ja-JP" altLang="en-US"/>
              <a:t>平均に戻る</a:t>
            </a:r>
            <a:r>
              <a:rPr lang="en-US" altLang="ja-JP"/>
              <a:t>)</a:t>
            </a:r>
            <a:endParaRPr kumimoji="1" lang="ja-JP" altLang="en-US"/>
          </a:p>
        </p:txBody>
      </p:sp>
      <p:cxnSp>
        <p:nvCxnSpPr>
          <p:cNvPr id="26" name="直線矢印コネクタ 25">
            <a:extLst>
              <a:ext uri="{FF2B5EF4-FFF2-40B4-BE49-F238E27FC236}">
                <a16:creationId xmlns:a16="http://schemas.microsoft.com/office/drawing/2014/main" id="{B514DC8F-C265-9A4A-B155-D5524F7B0BBD}"/>
              </a:ext>
            </a:extLst>
          </p:cNvPr>
          <p:cNvCxnSpPr>
            <a:cxnSpLocks/>
          </p:cNvCxnSpPr>
          <p:nvPr/>
        </p:nvCxnSpPr>
        <p:spPr>
          <a:xfrm flipH="1" flipV="1">
            <a:off x="4146884" y="3818022"/>
            <a:ext cx="1291390" cy="15320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右矢印 27">
            <a:extLst>
              <a:ext uri="{FF2B5EF4-FFF2-40B4-BE49-F238E27FC236}">
                <a16:creationId xmlns:a16="http://schemas.microsoft.com/office/drawing/2014/main" id="{66D933DE-69B8-8141-A79E-A78080EDAC9C}"/>
              </a:ext>
            </a:extLst>
          </p:cNvPr>
          <p:cNvSpPr/>
          <p:nvPr/>
        </p:nvSpPr>
        <p:spPr>
          <a:xfrm>
            <a:off x="3048000" y="1249597"/>
            <a:ext cx="344905" cy="35292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727CCDCA-F3D1-DA45-9F47-C7987C1CC5D3}"/>
              </a:ext>
            </a:extLst>
          </p:cNvPr>
          <p:cNvCxnSpPr>
            <a:cxnSpLocks/>
            <a:stCxn id="23" idx="0"/>
          </p:cNvCxnSpPr>
          <p:nvPr/>
        </p:nvCxnSpPr>
        <p:spPr>
          <a:xfrm flipV="1">
            <a:off x="3641668" y="5093369"/>
            <a:ext cx="0" cy="3248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右矢印 31">
            <a:extLst>
              <a:ext uri="{FF2B5EF4-FFF2-40B4-BE49-F238E27FC236}">
                <a16:creationId xmlns:a16="http://schemas.microsoft.com/office/drawing/2014/main" id="{073BE633-6501-4740-9AF9-C45B65FF8B1B}"/>
              </a:ext>
            </a:extLst>
          </p:cNvPr>
          <p:cNvSpPr/>
          <p:nvPr/>
        </p:nvSpPr>
        <p:spPr>
          <a:xfrm>
            <a:off x="4740443" y="5564923"/>
            <a:ext cx="344905" cy="35292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1D224935-F7DC-2444-95FF-D9F0C722E160}"/>
              </a:ext>
            </a:extLst>
          </p:cNvPr>
          <p:cNvSpPr txBox="1"/>
          <p:nvPr/>
        </p:nvSpPr>
        <p:spPr>
          <a:xfrm>
            <a:off x="521369" y="6312568"/>
            <a:ext cx="7366119" cy="400110"/>
          </a:xfrm>
          <a:prstGeom prst="rect">
            <a:avLst/>
          </a:prstGeom>
          <a:noFill/>
        </p:spPr>
        <p:txBody>
          <a:bodyPr wrap="none" rtlCol="0">
            <a:spAutoFit/>
          </a:bodyPr>
          <a:lstStyle/>
          <a:p>
            <a:r>
              <a:rPr kumimoji="1" lang="ja-JP" altLang="en-US" sz="2000"/>
              <a:t>指導者は「褒めると成績が下がり、叱ると上がる」と錯覚する</a:t>
            </a:r>
          </a:p>
        </p:txBody>
      </p:sp>
      <p:sp>
        <p:nvSpPr>
          <p:cNvPr id="35" name="正方形/長方形 34">
            <a:extLst>
              <a:ext uri="{FF2B5EF4-FFF2-40B4-BE49-F238E27FC236}">
                <a16:creationId xmlns:a16="http://schemas.microsoft.com/office/drawing/2014/main" id="{0793C636-E7D3-E047-BC37-BC579812A4D2}"/>
              </a:ext>
            </a:extLst>
          </p:cNvPr>
          <p:cNvSpPr/>
          <p:nvPr/>
        </p:nvSpPr>
        <p:spPr>
          <a:xfrm>
            <a:off x="6152148" y="2263627"/>
            <a:ext cx="2799347" cy="461665"/>
          </a:xfrm>
          <a:prstGeom prst="rect">
            <a:avLst/>
          </a:prstGeom>
          <a:ln>
            <a:solidFill>
              <a:schemeClr val="bg1">
                <a:lumMod val="50000"/>
              </a:schemeClr>
            </a:solidFill>
          </a:ln>
        </p:spPr>
        <p:txBody>
          <a:bodyPr wrap="square">
            <a:spAutoFit/>
          </a:bodyPr>
          <a:lstStyle/>
          <a:p>
            <a:r>
              <a:rPr lang="ja-JP" altLang="en-US" sz="1200"/>
              <a:t>The Drunkard's Walk: How Randomness Rules Our Lives</a:t>
            </a:r>
            <a:r>
              <a:rPr lang="en-US" altLang="ja-JP" sz="1200"/>
              <a:t> </a:t>
            </a:r>
            <a:r>
              <a:rPr lang="ja-JP" altLang="en-US" sz="1200"/>
              <a:t>(by Leonard Mlodinow)</a:t>
            </a:r>
          </a:p>
        </p:txBody>
      </p:sp>
    </p:spTree>
    <p:extLst>
      <p:ext uri="{BB962C8B-B14F-4D97-AF65-F5344CB8AC3E}">
        <p14:creationId xmlns:p14="http://schemas.microsoft.com/office/powerpoint/2010/main" val="2138454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C86430-3C03-804A-904C-9CC35898A5F2}"/>
              </a:ext>
            </a:extLst>
          </p:cNvPr>
          <p:cNvSpPr>
            <a:spLocks noGrp="1"/>
          </p:cNvSpPr>
          <p:nvPr>
            <p:ph type="body" sz="quarter" idx="10"/>
          </p:nvPr>
        </p:nvSpPr>
        <p:spPr/>
        <p:txBody>
          <a:bodyPr/>
          <a:lstStyle/>
          <a:p>
            <a:r>
              <a:rPr kumimoji="1" lang="ja-JP" altLang="en-US"/>
              <a:t>課題</a:t>
            </a:r>
            <a:r>
              <a:rPr lang="ja-JP" altLang="en-US"/>
              <a:t>：割り箸ゲーム</a:t>
            </a:r>
          </a:p>
        </p:txBody>
      </p:sp>
      <p:pic>
        <p:nvPicPr>
          <p:cNvPr id="3" name="Picture 2" descr="æã®æ°ãæ¹ã®ã¤ã©ã¹ãã1ã">
            <a:extLst>
              <a:ext uri="{FF2B5EF4-FFF2-40B4-BE49-F238E27FC236}">
                <a16:creationId xmlns:a16="http://schemas.microsoft.com/office/drawing/2014/main" id="{D57055E8-618D-BD48-B9B2-3A51882D8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2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ED0DACC-0665-564A-A385-8D26079F9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8267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77CBC5B3-70A3-9545-A704-882E86391598}"/>
              </a:ext>
            </a:extLst>
          </p:cNvPr>
          <p:cNvGrpSpPr/>
          <p:nvPr/>
        </p:nvGrpSpPr>
        <p:grpSpPr>
          <a:xfrm rot="10800000">
            <a:off x="399424" y="2244105"/>
            <a:ext cx="1983973" cy="1144984"/>
            <a:chOff x="5398135" y="1884680"/>
            <a:chExt cx="2519680" cy="1454150"/>
          </a:xfrm>
        </p:grpSpPr>
        <p:pic>
          <p:nvPicPr>
            <p:cNvPr id="6" name="Picture 2" descr="æã®æ°ãæ¹ã®ã¤ã©ã¹ãã1ã">
              <a:extLst>
                <a:ext uri="{FF2B5EF4-FFF2-40B4-BE49-F238E27FC236}">
                  <a16:creationId xmlns:a16="http://schemas.microsoft.com/office/drawing/2014/main" id="{A17CA8AD-D82B-244D-B790-AC326CBEB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0BFF66B3-01F4-ED4B-8569-2E7C6EB08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テキスト ボックス 7">
            <a:extLst>
              <a:ext uri="{FF2B5EF4-FFF2-40B4-BE49-F238E27FC236}">
                <a16:creationId xmlns:a16="http://schemas.microsoft.com/office/drawing/2014/main" id="{428219AD-3DE6-BA4B-A8FB-82E4D77E33ED}"/>
              </a:ext>
            </a:extLst>
          </p:cNvPr>
          <p:cNvSpPr txBox="1"/>
          <p:nvPr/>
        </p:nvSpPr>
        <p:spPr>
          <a:xfrm>
            <a:off x="181889" y="1196752"/>
            <a:ext cx="2719963" cy="307777"/>
          </a:xfrm>
          <a:prstGeom prst="rect">
            <a:avLst/>
          </a:prstGeom>
          <a:noFill/>
        </p:spPr>
        <p:txBody>
          <a:bodyPr wrap="square" rtlCol="0">
            <a:spAutoFit/>
          </a:bodyPr>
          <a:lstStyle/>
          <a:p>
            <a:r>
              <a:rPr kumimoji="1" lang="ja-JP" altLang="en-US" sz="1400" dirty="0"/>
              <a:t>お互い両手の人差し指を立てる</a:t>
            </a:r>
          </a:p>
        </p:txBody>
      </p:sp>
      <p:pic>
        <p:nvPicPr>
          <p:cNvPr id="9" name="Picture 2" descr="æã®æ°ãæ¹ã®ã¤ã©ã¹ãã1ã">
            <a:extLst>
              <a:ext uri="{FF2B5EF4-FFF2-40B4-BE49-F238E27FC236}">
                <a16:creationId xmlns:a16="http://schemas.microsoft.com/office/drawing/2014/main" id="{6A975496-A2FE-C840-938E-57D8BD37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38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F66824E7-DFA1-C243-B209-A5AB8A44A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4263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a:extLst>
              <a:ext uri="{FF2B5EF4-FFF2-40B4-BE49-F238E27FC236}">
                <a16:creationId xmlns:a16="http://schemas.microsoft.com/office/drawing/2014/main" id="{5A03D531-C636-0A48-A414-60A36BB344A0}"/>
              </a:ext>
            </a:extLst>
          </p:cNvPr>
          <p:cNvGrpSpPr/>
          <p:nvPr/>
        </p:nvGrpSpPr>
        <p:grpSpPr>
          <a:xfrm rot="10800000">
            <a:off x="3359384" y="2244105"/>
            <a:ext cx="1983973" cy="1144984"/>
            <a:chOff x="5398135" y="1884680"/>
            <a:chExt cx="2519680" cy="1454150"/>
          </a:xfrm>
        </p:grpSpPr>
        <p:pic>
          <p:nvPicPr>
            <p:cNvPr id="12" name="Picture 2" descr="æã®æ°ãæ¹ã®ã¤ã©ã¹ãã1ã">
              <a:extLst>
                <a:ext uri="{FF2B5EF4-FFF2-40B4-BE49-F238E27FC236}">
                  <a16:creationId xmlns:a16="http://schemas.microsoft.com/office/drawing/2014/main" id="{5A78CEC7-9B43-0848-8489-2CEF086AA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æã®æ°ãæ¹ã®ã¤ã©ã¹ãã1ã">
              <a:extLst>
                <a:ext uri="{FF2B5EF4-FFF2-40B4-BE49-F238E27FC236}">
                  <a16:creationId xmlns:a16="http://schemas.microsoft.com/office/drawing/2014/main" id="{956F87A2-C56D-B54F-8C79-9C8297E61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テキスト ボックス 13">
            <a:extLst>
              <a:ext uri="{FF2B5EF4-FFF2-40B4-BE49-F238E27FC236}">
                <a16:creationId xmlns:a16="http://schemas.microsoft.com/office/drawing/2014/main" id="{EF5EB902-52CA-3846-82CB-2A01D4995190}"/>
              </a:ext>
            </a:extLst>
          </p:cNvPr>
          <p:cNvSpPr txBox="1"/>
          <p:nvPr/>
        </p:nvSpPr>
        <p:spPr>
          <a:xfrm>
            <a:off x="3141849" y="1196752"/>
            <a:ext cx="2719963" cy="307777"/>
          </a:xfrm>
          <a:prstGeom prst="rect">
            <a:avLst/>
          </a:prstGeom>
          <a:noFill/>
        </p:spPr>
        <p:txBody>
          <a:bodyPr wrap="square" rtlCol="0">
            <a:spAutoFit/>
          </a:bodyPr>
          <a:lstStyle/>
          <a:p>
            <a:r>
              <a:rPr kumimoji="1" lang="ja-JP" altLang="en-US" sz="1400" dirty="0"/>
              <a:t>どちらかの手で相手の手を攻撃</a:t>
            </a:r>
          </a:p>
        </p:txBody>
      </p:sp>
      <p:cxnSp>
        <p:nvCxnSpPr>
          <p:cNvPr id="15" name="直線矢印コネクタ 14">
            <a:extLst>
              <a:ext uri="{FF2B5EF4-FFF2-40B4-BE49-F238E27FC236}">
                <a16:creationId xmlns:a16="http://schemas.microsoft.com/office/drawing/2014/main" id="{99A5C9C3-3F98-8946-8853-A4FDEA3C407F}"/>
              </a:ext>
            </a:extLst>
          </p:cNvPr>
          <p:cNvCxnSpPr>
            <a:stCxn id="12" idx="0"/>
            <a:endCxn id="9" idx="0"/>
          </p:cNvCxnSpPr>
          <p:nvPr/>
        </p:nvCxnSpPr>
        <p:spPr>
          <a:xfrm flipH="1">
            <a:off x="3801878" y="3369090"/>
            <a:ext cx="1098985" cy="799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右矢印 15">
            <a:extLst>
              <a:ext uri="{FF2B5EF4-FFF2-40B4-BE49-F238E27FC236}">
                <a16:creationId xmlns:a16="http://schemas.microsoft.com/office/drawing/2014/main" id="{9C4D4950-3D5A-6F45-AF5B-C3E679C70F03}"/>
              </a:ext>
            </a:extLst>
          </p:cNvPr>
          <p:cNvSpPr/>
          <p:nvPr/>
        </p:nvSpPr>
        <p:spPr>
          <a:xfrm>
            <a:off x="2596895"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2" descr="æã®æ°ãæ¹ã®ã¤ã©ã¹ãã1ã">
            <a:extLst>
              <a:ext uri="{FF2B5EF4-FFF2-40B4-BE49-F238E27FC236}">
                <a16:creationId xmlns:a16="http://schemas.microsoft.com/office/drawing/2014/main" id="{3F9F29BD-AAEC-3742-9A81-5D9E59965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524328"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8C43F08D-62BF-0744-9FB7-DF92972CDCB5}"/>
              </a:ext>
            </a:extLst>
          </p:cNvPr>
          <p:cNvGrpSpPr/>
          <p:nvPr/>
        </p:nvGrpSpPr>
        <p:grpSpPr>
          <a:xfrm rot="10800000">
            <a:off x="6441076" y="2244105"/>
            <a:ext cx="1983973" cy="1144984"/>
            <a:chOff x="5398135" y="1884680"/>
            <a:chExt cx="2519680" cy="1454150"/>
          </a:xfrm>
        </p:grpSpPr>
        <p:pic>
          <p:nvPicPr>
            <p:cNvPr id="19" name="Picture 2" descr="æã®æ°ãæ¹ã®ã¤ã©ã¹ãã1ã">
              <a:extLst>
                <a:ext uri="{FF2B5EF4-FFF2-40B4-BE49-F238E27FC236}">
                  <a16:creationId xmlns:a16="http://schemas.microsoft.com/office/drawing/2014/main" id="{332270B3-F417-CB4A-AF82-BD25A188F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æã®æ°ãæ¹ã®ã¤ã©ã¹ãã1ã">
              <a:extLst>
                <a:ext uri="{FF2B5EF4-FFF2-40B4-BE49-F238E27FC236}">
                  <a16:creationId xmlns:a16="http://schemas.microsoft.com/office/drawing/2014/main" id="{957C34DD-6323-BF4C-9B93-5A719B5D8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a:extLst>
              <a:ext uri="{FF2B5EF4-FFF2-40B4-BE49-F238E27FC236}">
                <a16:creationId xmlns:a16="http://schemas.microsoft.com/office/drawing/2014/main" id="{9EFC98BE-13B4-FC45-A676-CEC8465E910D}"/>
              </a:ext>
            </a:extLst>
          </p:cNvPr>
          <p:cNvSpPr txBox="1"/>
          <p:nvPr/>
        </p:nvSpPr>
        <p:spPr>
          <a:xfrm>
            <a:off x="6084168" y="1196752"/>
            <a:ext cx="2920460" cy="523220"/>
          </a:xfrm>
          <a:prstGeom prst="rect">
            <a:avLst/>
          </a:prstGeom>
          <a:noFill/>
        </p:spPr>
        <p:txBody>
          <a:bodyPr wrap="square" rtlCol="0">
            <a:spAutoFit/>
          </a:bodyPr>
          <a:lstStyle/>
          <a:p>
            <a:r>
              <a:rPr lang="ja-JP" altLang="en-US" sz="1400" dirty="0"/>
              <a:t>攻撃された側は指の本数を増やす</a:t>
            </a:r>
            <a:endParaRPr lang="en-US" altLang="ja-JP" sz="1400" dirty="0"/>
          </a:p>
          <a:p>
            <a:r>
              <a:rPr kumimoji="1" lang="en-US" altLang="ja-JP" sz="1400" dirty="0"/>
              <a:t>(</a:t>
            </a:r>
            <a:r>
              <a:rPr kumimoji="1" lang="ja-JP" altLang="en-US" sz="1400" dirty="0"/>
              <a:t>攻撃の指の本数を足す</a:t>
            </a:r>
            <a:r>
              <a:rPr kumimoji="1" lang="en-US" altLang="ja-JP" sz="1400" dirty="0"/>
              <a:t>)</a:t>
            </a:r>
            <a:endParaRPr kumimoji="1" lang="ja-JP" altLang="en-US" sz="1400" dirty="0"/>
          </a:p>
        </p:txBody>
      </p:sp>
      <p:sp>
        <p:nvSpPr>
          <p:cNvPr id="22" name="右矢印 21">
            <a:extLst>
              <a:ext uri="{FF2B5EF4-FFF2-40B4-BE49-F238E27FC236}">
                <a16:creationId xmlns:a16="http://schemas.microsoft.com/office/drawing/2014/main" id="{D2B907C3-198B-C74A-ACFE-2C25971D7D2B}"/>
              </a:ext>
            </a:extLst>
          </p:cNvPr>
          <p:cNvSpPr/>
          <p:nvPr/>
        </p:nvSpPr>
        <p:spPr>
          <a:xfrm>
            <a:off x="5678586"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4" descr="æã®æ°ãæ¹ã®ã¤ã©ã¹ãã2ã">
            <a:extLst>
              <a:ext uri="{FF2B5EF4-FFF2-40B4-BE49-F238E27FC236}">
                <a16:creationId xmlns:a16="http://schemas.microsoft.com/office/drawing/2014/main" id="{812FADEF-463B-5A4D-B8F1-17D9E014E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808"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10234987-AA44-2C45-8290-59101E98B9EA}"/>
              </a:ext>
            </a:extLst>
          </p:cNvPr>
          <p:cNvSpPr txBox="1"/>
          <p:nvPr/>
        </p:nvSpPr>
        <p:spPr>
          <a:xfrm>
            <a:off x="2483768" y="5661248"/>
            <a:ext cx="3775393" cy="523220"/>
          </a:xfrm>
          <a:prstGeom prst="rect">
            <a:avLst/>
          </a:prstGeom>
          <a:noFill/>
        </p:spPr>
        <p:txBody>
          <a:bodyPr wrap="none" rtlCol="0">
            <a:spAutoFit/>
          </a:bodyPr>
          <a:lstStyle/>
          <a:p>
            <a:r>
              <a:rPr lang="ja-JP" altLang="en-US" sz="2800"/>
              <a:t>以上を交互に繰り返す</a:t>
            </a:r>
            <a:endParaRPr kumimoji="1" lang="ja-JP" altLang="en-US" sz="2800"/>
          </a:p>
        </p:txBody>
      </p:sp>
    </p:spTree>
    <p:extLst>
      <p:ext uri="{BB962C8B-B14F-4D97-AF65-F5344CB8AC3E}">
        <p14:creationId xmlns:p14="http://schemas.microsoft.com/office/powerpoint/2010/main" val="708911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ADA6E4-7DD7-2C46-9991-3ABCC2A8F440}"/>
              </a:ext>
            </a:extLst>
          </p:cNvPr>
          <p:cNvSpPr>
            <a:spLocks noGrp="1"/>
          </p:cNvSpPr>
          <p:nvPr>
            <p:ph type="body" sz="quarter" idx="10"/>
          </p:nvPr>
        </p:nvSpPr>
        <p:spPr/>
        <p:txBody>
          <a:bodyPr/>
          <a:lstStyle/>
          <a:p>
            <a:r>
              <a:rPr lang="ja-JP" altLang="en-US"/>
              <a:t>課題：割り箸ゲーム</a:t>
            </a:r>
          </a:p>
        </p:txBody>
      </p:sp>
      <p:pic>
        <p:nvPicPr>
          <p:cNvPr id="3" name="Picture 2" descr="æã®æ°ãæ¹ã®ã¤ã©ã¹ãã1ã">
            <a:extLst>
              <a:ext uri="{FF2B5EF4-FFF2-40B4-BE49-F238E27FC236}">
                <a16:creationId xmlns:a16="http://schemas.microsoft.com/office/drawing/2014/main" id="{7BDB5ED2-DE54-244C-A88A-E66948D1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71817" y="3603955"/>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022922A-5F7B-5F41-B81B-7BC66B40E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07849"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æã®æ°ãæ¹ã®ã¤ã©ã¹ãã1ã">
            <a:extLst>
              <a:ext uri="{FF2B5EF4-FFF2-40B4-BE49-F238E27FC236}">
                <a16:creationId xmlns:a16="http://schemas.microsoft.com/office/drawing/2014/main" id="{D5EFA3C2-E020-B346-B04B-F252FABDD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59340" y="3603955"/>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C4830A-BBCA-D944-98BC-EDEFE7A990B3}"/>
              </a:ext>
            </a:extLst>
          </p:cNvPr>
          <p:cNvSpPr txBox="1"/>
          <p:nvPr/>
        </p:nvSpPr>
        <p:spPr>
          <a:xfrm>
            <a:off x="539552" y="1124744"/>
            <a:ext cx="3490042" cy="646331"/>
          </a:xfrm>
          <a:prstGeom prst="rect">
            <a:avLst/>
          </a:prstGeom>
          <a:noFill/>
        </p:spPr>
        <p:txBody>
          <a:bodyPr wrap="square" rtlCol="0">
            <a:spAutoFit/>
          </a:bodyPr>
          <a:lstStyle/>
          <a:p>
            <a:r>
              <a:rPr lang="ja-JP" altLang="en-US" dirty="0"/>
              <a:t>指の本数が</a:t>
            </a:r>
            <a:r>
              <a:rPr lang="en-US" altLang="ja-JP" dirty="0"/>
              <a:t>5</a:t>
            </a:r>
            <a:r>
              <a:rPr lang="ja-JP" altLang="en-US" dirty="0"/>
              <a:t>本以上になったら</a:t>
            </a:r>
            <a:endParaRPr lang="en-US" altLang="ja-JP" dirty="0"/>
          </a:p>
          <a:p>
            <a:r>
              <a:rPr lang="ja-JP" altLang="en-US" dirty="0"/>
              <a:t>その手は死亡</a:t>
            </a:r>
            <a:endParaRPr kumimoji="1" lang="ja-JP" altLang="en-US" dirty="0"/>
          </a:p>
        </p:txBody>
      </p:sp>
      <p:cxnSp>
        <p:nvCxnSpPr>
          <p:cNvPr id="7" name="直線矢印コネクタ 6">
            <a:extLst>
              <a:ext uri="{FF2B5EF4-FFF2-40B4-BE49-F238E27FC236}">
                <a16:creationId xmlns:a16="http://schemas.microsoft.com/office/drawing/2014/main" id="{D2DDE9DE-3498-3547-AA6A-F30E1879A011}"/>
              </a:ext>
            </a:extLst>
          </p:cNvPr>
          <p:cNvCxnSpPr>
            <a:stCxn id="9" idx="0"/>
            <a:endCxn id="10" idx="0"/>
          </p:cNvCxnSpPr>
          <p:nvPr/>
        </p:nvCxnSpPr>
        <p:spPr>
          <a:xfrm flipH="1">
            <a:off x="619919" y="2927148"/>
            <a:ext cx="823725" cy="67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右矢印 7">
            <a:extLst>
              <a:ext uri="{FF2B5EF4-FFF2-40B4-BE49-F238E27FC236}">
                <a16:creationId xmlns:a16="http://schemas.microsoft.com/office/drawing/2014/main" id="{223C1E0E-4A51-254A-BBAB-5A48F166AE5C}"/>
              </a:ext>
            </a:extLst>
          </p:cNvPr>
          <p:cNvSpPr/>
          <p:nvPr/>
        </p:nvSpPr>
        <p:spPr>
          <a:xfrm>
            <a:off x="1857623"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9" name="Picture 2" descr="æã®æ°ãæ¹ã®ã¤ã©ã¹ãã3ã">
            <a:extLst>
              <a:ext uri="{FF2B5EF4-FFF2-40B4-BE49-F238E27FC236}">
                <a16:creationId xmlns:a16="http://schemas.microsoft.com/office/drawing/2014/main" id="{3DB2DC77-7757-9C49-805A-F740634FF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131574" y="1950984"/>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æã®æ°ãæ¹ã®ã¤ã©ã¹ãã4ã">
            <a:extLst>
              <a:ext uri="{FF2B5EF4-FFF2-40B4-BE49-F238E27FC236}">
                <a16:creationId xmlns:a16="http://schemas.microsoft.com/office/drawing/2014/main" id="{7563FC89-1AFB-7545-9551-99F63B10A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49" y="3603955"/>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221B1ED0-D563-4045-9532-319182014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346710"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æã®æ°ãæ¹ã®ã¤ã©ã¹ãã3ã">
            <a:extLst>
              <a:ext uri="{FF2B5EF4-FFF2-40B4-BE49-F238E27FC236}">
                <a16:creationId xmlns:a16="http://schemas.microsoft.com/office/drawing/2014/main" id="{66DE8C0F-2E1B-BD45-9D04-FF2888253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70435" y="1950984"/>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6823857-BE42-4A41-B56E-BA629F302630}"/>
              </a:ext>
            </a:extLst>
          </p:cNvPr>
          <p:cNvSpPr txBox="1"/>
          <p:nvPr/>
        </p:nvSpPr>
        <p:spPr>
          <a:xfrm>
            <a:off x="2184963" y="3499072"/>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14" name="Picture 2" descr="æã®æ°ãæ¹ã®ã¤ã©ã¹ãã1ã">
            <a:extLst>
              <a:ext uri="{FF2B5EF4-FFF2-40B4-BE49-F238E27FC236}">
                <a16:creationId xmlns:a16="http://schemas.microsoft.com/office/drawing/2014/main" id="{76093D46-8D93-7E4A-AFE7-327EB364E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710509" y="3603954"/>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5DB274A-AA4C-2D44-9B5B-9A0723411062}"/>
              </a:ext>
            </a:extLst>
          </p:cNvPr>
          <p:cNvSpPr txBox="1"/>
          <p:nvPr/>
        </p:nvSpPr>
        <p:spPr>
          <a:xfrm>
            <a:off x="5711979" y="1492806"/>
            <a:ext cx="2436783" cy="294887"/>
          </a:xfrm>
          <a:prstGeom prst="rect">
            <a:avLst/>
          </a:prstGeom>
          <a:noFill/>
        </p:spPr>
        <p:txBody>
          <a:bodyPr wrap="square" rtlCol="0">
            <a:spAutoFit/>
          </a:bodyPr>
          <a:lstStyle/>
          <a:p>
            <a:r>
              <a:rPr lang="ja-JP" altLang="en-US" dirty="0"/>
              <a:t>両手が死んだら負け</a:t>
            </a:r>
            <a:endParaRPr kumimoji="1" lang="ja-JP" altLang="en-US" dirty="0"/>
          </a:p>
        </p:txBody>
      </p:sp>
      <p:sp>
        <p:nvSpPr>
          <p:cNvPr id="16" name="右矢印 15">
            <a:extLst>
              <a:ext uri="{FF2B5EF4-FFF2-40B4-BE49-F238E27FC236}">
                <a16:creationId xmlns:a16="http://schemas.microsoft.com/office/drawing/2014/main" id="{4184611D-7BC6-F24B-BEBB-6D5F0F28130F}"/>
              </a:ext>
            </a:extLst>
          </p:cNvPr>
          <p:cNvSpPr/>
          <p:nvPr/>
        </p:nvSpPr>
        <p:spPr>
          <a:xfrm>
            <a:off x="6496316"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7" name="Picture 2" descr="æã®æ°ãæ¹ã®ã¤ã©ã¹ãã4ã">
            <a:extLst>
              <a:ext uri="{FF2B5EF4-FFF2-40B4-BE49-F238E27FC236}">
                <a16:creationId xmlns:a16="http://schemas.microsoft.com/office/drawing/2014/main" id="{F6AE5096-A274-D04D-A005-394C00B67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99528" y="1950983"/>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6BC2E02F-ED05-8143-AE49-FCB457119E41}"/>
              </a:ext>
            </a:extLst>
          </p:cNvPr>
          <p:cNvSpPr txBox="1"/>
          <p:nvPr/>
        </p:nvSpPr>
        <p:spPr>
          <a:xfrm>
            <a:off x="4768954" y="3512954"/>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19" name="テキスト ボックス 18">
            <a:extLst>
              <a:ext uri="{FF2B5EF4-FFF2-40B4-BE49-F238E27FC236}">
                <a16:creationId xmlns:a16="http://schemas.microsoft.com/office/drawing/2014/main" id="{7A2D378E-51DA-C14B-BEE3-712B67FEF7A5}"/>
              </a:ext>
            </a:extLst>
          </p:cNvPr>
          <p:cNvSpPr txBox="1"/>
          <p:nvPr/>
        </p:nvSpPr>
        <p:spPr>
          <a:xfrm>
            <a:off x="5557448" y="178769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0" name="テキスト ボックス 19">
            <a:extLst>
              <a:ext uri="{FF2B5EF4-FFF2-40B4-BE49-F238E27FC236}">
                <a16:creationId xmlns:a16="http://schemas.microsoft.com/office/drawing/2014/main" id="{2C910B59-7F90-244B-BC17-A90258F67574}"/>
              </a:ext>
            </a:extLst>
          </p:cNvPr>
          <p:cNvSpPr txBox="1"/>
          <p:nvPr/>
        </p:nvSpPr>
        <p:spPr>
          <a:xfrm>
            <a:off x="6889770"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1" name="テキスト ボックス 20">
            <a:extLst>
              <a:ext uri="{FF2B5EF4-FFF2-40B4-BE49-F238E27FC236}">
                <a16:creationId xmlns:a16="http://schemas.microsoft.com/office/drawing/2014/main" id="{BCCD9BA4-B60F-5D4F-9765-49F5E4CD613A}"/>
              </a:ext>
            </a:extLst>
          </p:cNvPr>
          <p:cNvSpPr txBox="1"/>
          <p:nvPr/>
        </p:nvSpPr>
        <p:spPr>
          <a:xfrm>
            <a:off x="7624518"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22" name="Picture 2" descr="æã®æ°ãæ¹ã®ã¤ã©ã¹ãã4ã">
            <a:extLst>
              <a:ext uri="{FF2B5EF4-FFF2-40B4-BE49-F238E27FC236}">
                <a16:creationId xmlns:a16="http://schemas.microsoft.com/office/drawing/2014/main" id="{0C4ACF52-3C20-E84A-BBC5-E292A5077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092693" y="1957925"/>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AC2CC450-BD1A-5841-840B-9EFA49799750}"/>
              </a:ext>
            </a:extLst>
          </p:cNvPr>
          <p:cNvSpPr txBox="1"/>
          <p:nvPr/>
        </p:nvSpPr>
        <p:spPr>
          <a:xfrm>
            <a:off x="7650613" y="1794636"/>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cxnSp>
        <p:nvCxnSpPr>
          <p:cNvPr id="24" name="直線矢印コネクタ 23">
            <a:extLst>
              <a:ext uri="{FF2B5EF4-FFF2-40B4-BE49-F238E27FC236}">
                <a16:creationId xmlns:a16="http://schemas.microsoft.com/office/drawing/2014/main" id="{94B773DB-7A66-5C49-A7B4-123CF1C7B14D}"/>
              </a:ext>
            </a:extLst>
          </p:cNvPr>
          <p:cNvCxnSpPr>
            <a:stCxn id="17" idx="0"/>
            <a:endCxn id="14" idx="0"/>
          </p:cNvCxnSpPr>
          <p:nvPr/>
        </p:nvCxnSpPr>
        <p:spPr>
          <a:xfrm>
            <a:off x="5311599" y="2927146"/>
            <a:ext cx="716528" cy="676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B7443BE-CDEE-DC47-A9FC-F21DE7214840}"/>
              </a:ext>
            </a:extLst>
          </p:cNvPr>
          <p:cNvSpPr txBox="1"/>
          <p:nvPr/>
        </p:nvSpPr>
        <p:spPr>
          <a:xfrm>
            <a:off x="179512" y="4653136"/>
            <a:ext cx="1063112" cy="369332"/>
          </a:xfrm>
          <a:prstGeom prst="rect">
            <a:avLst/>
          </a:prstGeom>
          <a:noFill/>
        </p:spPr>
        <p:txBody>
          <a:bodyPr wrap="none" rtlCol="0">
            <a:spAutoFit/>
          </a:bodyPr>
          <a:lstStyle/>
          <a:p>
            <a:r>
              <a:rPr kumimoji="1" lang="en-US" altLang="ja-JP"/>
              <a:t>3+4 &gt;= 5</a:t>
            </a:r>
            <a:endParaRPr kumimoji="1" lang="ja-JP" altLang="en-US"/>
          </a:p>
        </p:txBody>
      </p:sp>
    </p:spTree>
    <p:extLst>
      <p:ext uri="{BB962C8B-B14F-4D97-AF65-F5344CB8AC3E}">
        <p14:creationId xmlns:p14="http://schemas.microsoft.com/office/powerpoint/2010/main" val="704943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6305220F-73CC-2B49-848F-FFEFE5BFBAA7}"/>
              </a:ext>
            </a:extLst>
          </p:cNvPr>
          <p:cNvSpPr/>
          <p:nvPr/>
        </p:nvSpPr>
        <p:spPr>
          <a:xfrm>
            <a:off x="3131840" y="3717032"/>
            <a:ext cx="2088232" cy="20882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161330E8-33C2-4946-895B-3E596751BE01}"/>
              </a:ext>
            </a:extLst>
          </p:cNvPr>
          <p:cNvSpPr>
            <a:spLocks noGrp="1"/>
          </p:cNvSpPr>
          <p:nvPr>
            <p:ph type="body" sz="quarter" idx="10"/>
          </p:nvPr>
        </p:nvSpPr>
        <p:spPr/>
        <p:txBody>
          <a:bodyPr/>
          <a:lstStyle/>
          <a:p>
            <a:r>
              <a:rPr kumimoji="1" lang="ja-JP" altLang="en-US"/>
              <a:t>課題</a:t>
            </a:r>
            <a:r>
              <a:rPr kumimoji="1" lang="en-US" altLang="ja-JP"/>
              <a:t>1</a:t>
            </a:r>
            <a:r>
              <a:rPr kumimoji="1" lang="ja-JP" altLang="en-US"/>
              <a:t>：状態クラスの実装とテスト</a:t>
            </a:r>
          </a:p>
        </p:txBody>
      </p:sp>
      <p:pic>
        <p:nvPicPr>
          <p:cNvPr id="5" name="Picture 2" descr="æã®æ°ãæ¹ã®ã¤ã©ã¹ãã1ã">
            <a:extLst>
              <a:ext uri="{FF2B5EF4-FFF2-40B4-BE49-F238E27FC236}">
                <a16:creationId xmlns:a16="http://schemas.microsoft.com/office/drawing/2014/main" id="{30190D95-1099-B342-B128-5CF82D8EB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11960" y="4581128"/>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æã®æ°ãæ¹ã®ã¤ã©ã¹ãã4ã">
            <a:extLst>
              <a:ext uri="{FF2B5EF4-FFF2-40B4-BE49-F238E27FC236}">
                <a16:creationId xmlns:a16="http://schemas.microsoft.com/office/drawing/2014/main" id="{E6695741-64B4-1542-8384-3169A053E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992" y="4581128"/>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EA58165-7D7B-AB4B-ABC9-CAB14F0CCE2E}"/>
              </a:ext>
            </a:extLst>
          </p:cNvPr>
          <p:cNvSpPr txBox="1"/>
          <p:nvPr/>
        </p:nvSpPr>
        <p:spPr>
          <a:xfrm>
            <a:off x="827584" y="1052736"/>
            <a:ext cx="5583580" cy="2246769"/>
          </a:xfrm>
          <a:prstGeom prst="rect">
            <a:avLst/>
          </a:prstGeom>
          <a:noFill/>
        </p:spPr>
        <p:txBody>
          <a:bodyPr wrap="none" rtlCol="0">
            <a:spAutoFit/>
          </a:bodyPr>
          <a:lstStyle/>
          <a:p>
            <a:r>
              <a:rPr kumimoji="1" lang="ja-JP" altLang="en-US" sz="2800"/>
              <a:t>内部状態</a:t>
            </a:r>
            <a:r>
              <a:rPr kumimoji="1" lang="en-US" altLang="ja-JP" sz="2800"/>
              <a:t>(</a:t>
            </a:r>
            <a:r>
              <a:rPr kumimoji="1" lang="ja-JP" altLang="en-US" sz="2800"/>
              <a:t>属性</a:t>
            </a:r>
            <a:r>
              <a:rPr kumimoji="1" lang="en-US" altLang="ja-JP" sz="2800"/>
              <a:t>)</a:t>
            </a:r>
            <a:r>
              <a:rPr kumimoji="1" lang="ja-JP" altLang="en-US" sz="2800"/>
              <a:t>として、</a:t>
            </a:r>
            <a:endParaRPr kumimoji="1" lang="en-US" altLang="ja-JP" sz="2800"/>
          </a:p>
          <a:p>
            <a:r>
              <a:rPr lang="ja-JP" altLang="en-US" sz="2800"/>
              <a:t>・先手番かどうか</a:t>
            </a:r>
            <a:endParaRPr lang="en-US" altLang="ja-JP" sz="2800"/>
          </a:p>
          <a:p>
            <a:r>
              <a:rPr kumimoji="1" lang="ja-JP" altLang="en-US" sz="2800"/>
              <a:t>・左手の指の本数</a:t>
            </a:r>
            <a:endParaRPr kumimoji="1" lang="en-US" altLang="ja-JP" sz="2800"/>
          </a:p>
          <a:p>
            <a:r>
              <a:rPr lang="ja-JP" altLang="en-US" sz="2800"/>
              <a:t>・右手の指の本数</a:t>
            </a:r>
            <a:endParaRPr lang="en-US" altLang="ja-JP" sz="2800"/>
          </a:p>
          <a:p>
            <a:r>
              <a:rPr kumimoji="1" lang="ja-JP" altLang="en-US" sz="2800"/>
              <a:t>を持つクラス「</a:t>
            </a:r>
            <a:r>
              <a:rPr kumimoji="1" lang="en-US" altLang="ja-JP" sz="2800"/>
              <a:t>State</a:t>
            </a:r>
            <a:r>
              <a:rPr kumimoji="1" lang="ja-JP" altLang="en-US" sz="2800"/>
              <a:t>」を作成する</a:t>
            </a:r>
          </a:p>
        </p:txBody>
      </p:sp>
      <p:sp>
        <p:nvSpPr>
          <p:cNvPr id="8" name="テキスト ボックス 7">
            <a:extLst>
              <a:ext uri="{FF2B5EF4-FFF2-40B4-BE49-F238E27FC236}">
                <a16:creationId xmlns:a16="http://schemas.microsoft.com/office/drawing/2014/main" id="{5C2F0509-57E5-2B46-AA9C-CB94F7885CC5}"/>
              </a:ext>
            </a:extLst>
          </p:cNvPr>
          <p:cNvSpPr txBox="1"/>
          <p:nvPr/>
        </p:nvSpPr>
        <p:spPr>
          <a:xfrm>
            <a:off x="3419872" y="4077072"/>
            <a:ext cx="1647054" cy="369332"/>
          </a:xfrm>
          <a:prstGeom prst="rect">
            <a:avLst/>
          </a:prstGeom>
          <a:noFill/>
        </p:spPr>
        <p:txBody>
          <a:bodyPr wrap="none" rtlCol="0">
            <a:spAutoFit/>
          </a:bodyPr>
          <a:lstStyle/>
          <a:p>
            <a:r>
              <a:rPr kumimoji="1" lang="ja-JP" altLang="en-US"/>
              <a:t>先手番？：</a:t>
            </a:r>
            <a:r>
              <a:rPr kumimoji="1" lang="en-US" altLang="ja-JP"/>
              <a:t>Yes</a:t>
            </a:r>
            <a:endParaRPr kumimoji="1" lang="ja-JP" altLang="en-US"/>
          </a:p>
        </p:txBody>
      </p:sp>
      <p:sp>
        <p:nvSpPr>
          <p:cNvPr id="9" name="テキスト ボックス 8">
            <a:extLst>
              <a:ext uri="{FF2B5EF4-FFF2-40B4-BE49-F238E27FC236}">
                <a16:creationId xmlns:a16="http://schemas.microsoft.com/office/drawing/2014/main" id="{C44688AE-6DE8-1042-8609-76461514F565}"/>
              </a:ext>
            </a:extLst>
          </p:cNvPr>
          <p:cNvSpPr txBox="1"/>
          <p:nvPr/>
        </p:nvSpPr>
        <p:spPr>
          <a:xfrm>
            <a:off x="3491880" y="3429000"/>
            <a:ext cx="1345240" cy="369332"/>
          </a:xfrm>
          <a:prstGeom prst="rect">
            <a:avLst/>
          </a:prstGeom>
          <a:solidFill>
            <a:schemeClr val="bg1"/>
          </a:solidFill>
          <a:ln>
            <a:solidFill>
              <a:schemeClr val="tx1"/>
            </a:solidFill>
          </a:ln>
        </p:spPr>
        <p:txBody>
          <a:bodyPr wrap="none" rtlCol="0">
            <a:spAutoFit/>
          </a:bodyPr>
          <a:lstStyle/>
          <a:p>
            <a:r>
              <a:rPr kumimoji="1" lang="en-US" altLang="ja-JP"/>
              <a:t>State</a:t>
            </a:r>
            <a:r>
              <a:rPr kumimoji="1" lang="ja-JP" altLang="en-US"/>
              <a:t>クラス</a:t>
            </a:r>
          </a:p>
        </p:txBody>
      </p:sp>
    </p:spTree>
    <p:extLst>
      <p:ext uri="{BB962C8B-B14F-4D97-AF65-F5344CB8AC3E}">
        <p14:creationId xmlns:p14="http://schemas.microsoft.com/office/powerpoint/2010/main" val="1739938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46F81-85BD-D148-8908-3895E755EF9A}"/>
              </a:ext>
            </a:extLst>
          </p:cNvPr>
          <p:cNvSpPr>
            <a:spLocks noGrp="1"/>
          </p:cNvSpPr>
          <p:nvPr>
            <p:ph type="body" sz="quarter" idx="10"/>
          </p:nvPr>
        </p:nvSpPr>
        <p:spPr/>
        <p:txBody>
          <a:bodyPr/>
          <a:lstStyle/>
          <a:p>
            <a:r>
              <a:rPr kumimoji="1" lang="ja-JP" altLang="en-US"/>
              <a:t>課題</a:t>
            </a:r>
            <a:r>
              <a:rPr kumimoji="1" lang="en-US" altLang="ja-JP"/>
              <a:t>2</a:t>
            </a:r>
            <a:r>
              <a:rPr kumimoji="1" lang="ja-JP" altLang="en-US"/>
              <a:t>：状態遷移図の可視化</a:t>
            </a:r>
          </a:p>
        </p:txBody>
      </p:sp>
      <p:pic>
        <p:nvPicPr>
          <p:cNvPr id="3" name="Picture 2" descr="æã®æ°ãæ¹ã®ã¤ã©ã¹ãã1ã">
            <a:extLst>
              <a:ext uri="{FF2B5EF4-FFF2-40B4-BE49-F238E27FC236}">
                <a16:creationId xmlns:a16="http://schemas.microsoft.com/office/drawing/2014/main" id="{33A2115C-AE43-8F46-9D36-41E12F3B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700808"/>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6B12B7F0-5AD2-8340-A651-E96897FDD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1700808"/>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æã®æ°ãæ¹ã®ã¤ã©ã¹ãã1ã">
            <a:extLst>
              <a:ext uri="{FF2B5EF4-FFF2-40B4-BE49-F238E27FC236}">
                <a16:creationId xmlns:a16="http://schemas.microsoft.com/office/drawing/2014/main" id="{6D4BAD5D-6C21-A04A-85DD-2609CB335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0547" y="1019969"/>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AB80C7CC-AAA4-354C-8C42-00DFEF6EB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9823" y="1019969"/>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æã®æ°ãæ¹ã®ã¤ã©ã¹ãã1ã">
            <a:extLst>
              <a:ext uri="{FF2B5EF4-FFF2-40B4-BE49-F238E27FC236}">
                <a16:creationId xmlns:a16="http://schemas.microsoft.com/office/drawing/2014/main" id="{56482F1F-B5B0-F545-9EF5-F902C68A5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3284984"/>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6AFA2B40-A74D-0C48-97A4-976E55668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4698" y="2564904"/>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EFF3E07F-9318-2944-8D22-9B12F9EF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5936" y="2564904"/>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æã®æ°ãæ¹ã®ã¤ã©ã¹ãã2ã">
            <a:extLst>
              <a:ext uri="{FF2B5EF4-FFF2-40B4-BE49-F238E27FC236}">
                <a16:creationId xmlns:a16="http://schemas.microsoft.com/office/drawing/2014/main" id="{93FD13E2-FBF5-8F42-8E00-1D79C002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536" y="3280492"/>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13" name="角丸四角形 12">
            <a:extLst>
              <a:ext uri="{FF2B5EF4-FFF2-40B4-BE49-F238E27FC236}">
                <a16:creationId xmlns:a16="http://schemas.microsoft.com/office/drawing/2014/main" id="{6A7D2B69-9E50-4740-87FA-FD06BF2E7198}"/>
              </a:ext>
            </a:extLst>
          </p:cNvPr>
          <p:cNvSpPr/>
          <p:nvPr/>
        </p:nvSpPr>
        <p:spPr>
          <a:xfrm>
            <a:off x="3851920" y="908720"/>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7065B2D9-0DC1-4749-A90F-A3DE04137825}"/>
              </a:ext>
            </a:extLst>
          </p:cNvPr>
          <p:cNvSpPr/>
          <p:nvPr/>
        </p:nvSpPr>
        <p:spPr>
          <a:xfrm>
            <a:off x="3851920" y="2492896"/>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上矢印 14">
            <a:extLst>
              <a:ext uri="{FF2B5EF4-FFF2-40B4-BE49-F238E27FC236}">
                <a16:creationId xmlns:a16="http://schemas.microsoft.com/office/drawing/2014/main" id="{FE3A7BFA-8C60-B546-8D11-4946D2B02072}"/>
              </a:ext>
            </a:extLst>
          </p:cNvPr>
          <p:cNvSpPr/>
          <p:nvPr/>
        </p:nvSpPr>
        <p:spPr>
          <a:xfrm>
            <a:off x="4283968" y="1484784"/>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上矢印 15">
            <a:extLst>
              <a:ext uri="{FF2B5EF4-FFF2-40B4-BE49-F238E27FC236}">
                <a16:creationId xmlns:a16="http://schemas.microsoft.com/office/drawing/2014/main" id="{F6128148-412C-E041-8C42-BF6B01322F34}"/>
              </a:ext>
            </a:extLst>
          </p:cNvPr>
          <p:cNvSpPr/>
          <p:nvPr/>
        </p:nvSpPr>
        <p:spPr>
          <a:xfrm rot="10800000">
            <a:off x="4283968" y="2996952"/>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2" descr="æã®æ°ãæ¹ã®ã¤ã©ã¹ãã1ã">
            <a:extLst>
              <a:ext uri="{FF2B5EF4-FFF2-40B4-BE49-F238E27FC236}">
                <a16:creationId xmlns:a16="http://schemas.microsoft.com/office/drawing/2014/main" id="{9EDBC951-266E-104D-B2DF-93D27842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642610" y="4437112"/>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æã®æ°ãæ¹ã®ã¤ã©ã¹ãã1ã">
            <a:extLst>
              <a:ext uri="{FF2B5EF4-FFF2-40B4-BE49-F238E27FC236}">
                <a16:creationId xmlns:a16="http://schemas.microsoft.com/office/drawing/2014/main" id="{75721466-2B06-A140-B09E-F837CA0C5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203848" y="4437112"/>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æã®æ°ãæ¹ã®ã¤ã©ã¹ãã2ã">
            <a:extLst>
              <a:ext uri="{FF2B5EF4-FFF2-40B4-BE49-F238E27FC236}">
                <a16:creationId xmlns:a16="http://schemas.microsoft.com/office/drawing/2014/main" id="{2E2FD722-B1E3-E045-A374-6D8FB7957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448" y="5152700"/>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20">
            <a:extLst>
              <a:ext uri="{FF2B5EF4-FFF2-40B4-BE49-F238E27FC236}">
                <a16:creationId xmlns:a16="http://schemas.microsoft.com/office/drawing/2014/main" id="{E8874874-CD50-1541-9E1E-DEEF3817B57E}"/>
              </a:ext>
            </a:extLst>
          </p:cNvPr>
          <p:cNvSpPr/>
          <p:nvPr/>
        </p:nvSpPr>
        <p:spPr>
          <a:xfrm>
            <a:off x="3059832"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a:extLst>
              <a:ext uri="{FF2B5EF4-FFF2-40B4-BE49-F238E27FC236}">
                <a16:creationId xmlns:a16="http://schemas.microsoft.com/office/drawing/2014/main" id="{6FAD491D-43FD-A343-8609-28E55F410B1D}"/>
              </a:ext>
            </a:extLst>
          </p:cNvPr>
          <p:cNvSpPr/>
          <p:nvPr/>
        </p:nvSpPr>
        <p:spPr>
          <a:xfrm>
            <a:off x="3491880"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2" descr="æã®æ°ãæ¹ã®ã¤ã©ã¹ãã1ã">
            <a:extLst>
              <a:ext uri="{FF2B5EF4-FFF2-40B4-BE49-F238E27FC236}">
                <a16:creationId xmlns:a16="http://schemas.microsoft.com/office/drawing/2014/main" id="{9B9A91AC-FD57-C840-A669-1FC430723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580112" y="5157192"/>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æã®æ°ãæ¹ã®ã¤ã©ã¹ãã1ã">
            <a:extLst>
              <a:ext uri="{FF2B5EF4-FFF2-40B4-BE49-F238E27FC236}">
                <a16:creationId xmlns:a16="http://schemas.microsoft.com/office/drawing/2014/main" id="{D2A70EDD-71E2-4B40-8300-56303A15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586826" y="4437112"/>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æã®æ°ãæ¹ã®ã¤ã©ã¹ãã1ã">
            <a:extLst>
              <a:ext uri="{FF2B5EF4-FFF2-40B4-BE49-F238E27FC236}">
                <a16:creationId xmlns:a16="http://schemas.microsoft.com/office/drawing/2014/main" id="{86142283-01D3-DE48-B406-BD0D4CF0E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5148064" y="4437112"/>
            <a:ext cx="359607" cy="457127"/>
          </a:xfrm>
          <a:prstGeom prst="rect">
            <a:avLst/>
          </a:prstGeom>
          <a:noFill/>
          <a:extLst>
            <a:ext uri="{909E8E84-426E-40DD-AFC4-6F175D3DCCD1}">
              <a14:hiddenFill xmlns:a14="http://schemas.microsoft.com/office/drawing/2010/main">
                <a:solidFill>
                  <a:srgbClr val="FFFFFF"/>
                </a:solidFill>
              </a14:hiddenFill>
            </a:ext>
          </a:extLst>
        </p:spPr>
      </p:pic>
      <p:sp>
        <p:nvSpPr>
          <p:cNvPr id="27" name="角丸四角形 26">
            <a:extLst>
              <a:ext uri="{FF2B5EF4-FFF2-40B4-BE49-F238E27FC236}">
                <a16:creationId xmlns:a16="http://schemas.microsoft.com/office/drawing/2014/main" id="{92A47BA9-883C-D940-97D4-7B8CD5671713}"/>
              </a:ext>
            </a:extLst>
          </p:cNvPr>
          <p:cNvSpPr/>
          <p:nvPr/>
        </p:nvSpPr>
        <p:spPr>
          <a:xfrm>
            <a:off x="5004048"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a:extLst>
              <a:ext uri="{FF2B5EF4-FFF2-40B4-BE49-F238E27FC236}">
                <a16:creationId xmlns:a16="http://schemas.microsoft.com/office/drawing/2014/main" id="{447114A9-BEF5-5644-9DC1-189A261A33AD}"/>
              </a:ext>
            </a:extLst>
          </p:cNvPr>
          <p:cNvSpPr/>
          <p:nvPr/>
        </p:nvSpPr>
        <p:spPr>
          <a:xfrm>
            <a:off x="5436096"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4" descr="æã®æ°ãæ¹ã®ã¤ã©ã¹ãã2ã">
            <a:extLst>
              <a:ext uri="{FF2B5EF4-FFF2-40B4-BE49-F238E27FC236}">
                <a16:creationId xmlns:a16="http://schemas.microsoft.com/office/drawing/2014/main" id="{AFA14F5C-DDE2-F842-AE3E-734729688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35896" y="5157192"/>
            <a:ext cx="337003" cy="428394"/>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a:extLst>
              <a:ext uri="{FF2B5EF4-FFF2-40B4-BE49-F238E27FC236}">
                <a16:creationId xmlns:a16="http://schemas.microsoft.com/office/drawing/2014/main" id="{C45B833F-D81F-AF4A-BA3B-34C8B94353A8}"/>
              </a:ext>
            </a:extLst>
          </p:cNvPr>
          <p:cNvPicPr>
            <a:picLocks noChangeAspect="1"/>
          </p:cNvPicPr>
          <p:nvPr/>
        </p:nvPicPr>
        <p:blipFill>
          <a:blip r:embed="rId4"/>
          <a:stretch>
            <a:fillRect/>
          </a:stretch>
        </p:blipFill>
        <p:spPr>
          <a:xfrm>
            <a:off x="5220072" y="5229200"/>
            <a:ext cx="318004" cy="404242"/>
          </a:xfrm>
          <a:prstGeom prst="rect">
            <a:avLst/>
          </a:prstGeom>
        </p:spPr>
      </p:pic>
      <p:cxnSp>
        <p:nvCxnSpPr>
          <p:cNvPr id="32" name="直線矢印コネクタ 31">
            <a:extLst>
              <a:ext uri="{FF2B5EF4-FFF2-40B4-BE49-F238E27FC236}">
                <a16:creationId xmlns:a16="http://schemas.microsoft.com/office/drawing/2014/main" id="{ECE1F97F-563A-FB40-AD8B-83925443EB28}"/>
              </a:ext>
            </a:extLst>
          </p:cNvPr>
          <p:cNvCxnSpPr>
            <a:stCxn id="13" idx="2"/>
            <a:endCxn id="14" idx="0"/>
          </p:cNvCxnSpPr>
          <p:nvPr/>
        </p:nvCxnSpPr>
        <p:spPr>
          <a:xfrm>
            <a:off x="4391980" y="2276872"/>
            <a:ext cx="0" cy="21602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B6F2EC0-C1E8-2349-BE2F-E70DF03E0622}"/>
              </a:ext>
            </a:extLst>
          </p:cNvPr>
          <p:cNvCxnSpPr>
            <a:stCxn id="14" idx="2"/>
            <a:endCxn id="21" idx="0"/>
          </p:cNvCxnSpPr>
          <p:nvPr/>
        </p:nvCxnSpPr>
        <p:spPr>
          <a:xfrm flipH="1">
            <a:off x="3599892" y="3861048"/>
            <a:ext cx="79208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8D442F-2CD9-EB47-8026-1FDBC119F43B}"/>
              </a:ext>
            </a:extLst>
          </p:cNvPr>
          <p:cNvCxnSpPr>
            <a:stCxn id="14" idx="2"/>
            <a:endCxn id="27" idx="0"/>
          </p:cNvCxnSpPr>
          <p:nvPr/>
        </p:nvCxnSpPr>
        <p:spPr>
          <a:xfrm>
            <a:off x="4391980" y="3861048"/>
            <a:ext cx="115212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2DE6E14-7A2D-A349-A8EB-ACC90F3F8A5E}"/>
              </a:ext>
            </a:extLst>
          </p:cNvPr>
          <p:cNvCxnSpPr>
            <a:stCxn id="27" idx="2"/>
          </p:cNvCxnSpPr>
          <p:nvPr/>
        </p:nvCxnSpPr>
        <p:spPr>
          <a:xfrm flipH="1">
            <a:off x="5148064"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755599B-A58C-5F41-8BD9-C3C6AAD86D1A}"/>
              </a:ext>
            </a:extLst>
          </p:cNvPr>
          <p:cNvCxnSpPr>
            <a:cxnSpLocks/>
            <a:stCxn id="27" idx="2"/>
          </p:cNvCxnSpPr>
          <p:nvPr/>
        </p:nvCxnSpPr>
        <p:spPr>
          <a:xfrm>
            <a:off x="554410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7DD639C-EA00-3446-9082-A96A61339861}"/>
              </a:ext>
            </a:extLst>
          </p:cNvPr>
          <p:cNvCxnSpPr/>
          <p:nvPr/>
        </p:nvCxnSpPr>
        <p:spPr>
          <a:xfrm flipH="1">
            <a:off x="320384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2319B5-B9A6-5D4A-B16A-9050D97A6D70}"/>
              </a:ext>
            </a:extLst>
          </p:cNvPr>
          <p:cNvCxnSpPr>
            <a:cxnSpLocks/>
          </p:cNvCxnSpPr>
          <p:nvPr/>
        </p:nvCxnSpPr>
        <p:spPr>
          <a:xfrm>
            <a:off x="3599892"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915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C34972-71F5-6E41-97A6-66D49A39FC74}"/>
              </a:ext>
            </a:extLst>
          </p:cNvPr>
          <p:cNvSpPr>
            <a:spLocks noGrp="1"/>
          </p:cNvSpPr>
          <p:nvPr>
            <p:ph type="body" sz="quarter" idx="10"/>
          </p:nvPr>
        </p:nvSpPr>
        <p:spPr/>
        <p:txBody>
          <a:bodyPr/>
          <a:lstStyle/>
          <a:p>
            <a:r>
              <a:rPr kumimoji="1" lang="ja-JP" altLang="en-US"/>
              <a:t>発展課題：枝刈り</a:t>
            </a:r>
          </a:p>
        </p:txBody>
      </p:sp>
      <p:sp>
        <p:nvSpPr>
          <p:cNvPr id="70" name="楕円 2">
            <a:extLst>
              <a:ext uri="{FF2B5EF4-FFF2-40B4-BE49-F238E27FC236}">
                <a16:creationId xmlns:a16="http://schemas.microsoft.com/office/drawing/2014/main" id="{F7661DB3-E7EB-BC44-887E-37FAE33D03F5}"/>
              </a:ext>
            </a:extLst>
          </p:cNvPr>
          <p:cNvSpPr/>
          <p:nvPr/>
        </p:nvSpPr>
        <p:spPr>
          <a:xfrm>
            <a:off x="1869561"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3">
            <a:extLst>
              <a:ext uri="{FF2B5EF4-FFF2-40B4-BE49-F238E27FC236}">
                <a16:creationId xmlns:a16="http://schemas.microsoft.com/office/drawing/2014/main" id="{DDFC1D8E-91A9-5C40-A121-7C6F5CC110A8}"/>
              </a:ext>
            </a:extLst>
          </p:cNvPr>
          <p:cNvSpPr/>
          <p:nvPr/>
        </p:nvSpPr>
        <p:spPr>
          <a:xfrm>
            <a:off x="1303152"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4">
            <a:extLst>
              <a:ext uri="{FF2B5EF4-FFF2-40B4-BE49-F238E27FC236}">
                <a16:creationId xmlns:a16="http://schemas.microsoft.com/office/drawing/2014/main" id="{4F7B5A65-55BA-6042-95A4-E135D9D29DE1}"/>
              </a:ext>
            </a:extLst>
          </p:cNvPr>
          <p:cNvSpPr/>
          <p:nvPr/>
        </p:nvSpPr>
        <p:spPr>
          <a:xfrm>
            <a:off x="2438328" y="4220563"/>
            <a:ext cx="580064" cy="580064"/>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704AC1BC-6696-024B-B88A-3D947581F910}"/>
              </a:ext>
            </a:extLst>
          </p:cNvPr>
          <p:cNvSpPr txBox="1"/>
          <p:nvPr/>
        </p:nvSpPr>
        <p:spPr>
          <a:xfrm>
            <a:off x="350096"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74" name="直線矢印コネクタ 73">
            <a:extLst>
              <a:ext uri="{FF2B5EF4-FFF2-40B4-BE49-F238E27FC236}">
                <a16:creationId xmlns:a16="http://schemas.microsoft.com/office/drawing/2014/main" id="{BF8C9EAA-3CFA-384D-A29B-F9833ED0A69B}"/>
              </a:ext>
            </a:extLst>
          </p:cNvPr>
          <p:cNvCxnSpPr>
            <a:stCxn id="70" idx="4"/>
            <a:endCxn id="72" idx="0"/>
          </p:cNvCxnSpPr>
          <p:nvPr/>
        </p:nvCxnSpPr>
        <p:spPr>
          <a:xfrm>
            <a:off x="2159593"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AE469214-59D2-B741-B52A-6E3378278BB7}"/>
              </a:ext>
            </a:extLst>
          </p:cNvPr>
          <p:cNvCxnSpPr>
            <a:stCxn id="70" idx="4"/>
            <a:endCxn id="71" idx="0"/>
          </p:cNvCxnSpPr>
          <p:nvPr/>
        </p:nvCxnSpPr>
        <p:spPr>
          <a:xfrm flipH="1">
            <a:off x="1593184"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ADDCE18C-7FC6-8F42-AC50-703E637553C9}"/>
              </a:ext>
            </a:extLst>
          </p:cNvPr>
          <p:cNvSpPr txBox="1"/>
          <p:nvPr/>
        </p:nvSpPr>
        <p:spPr>
          <a:xfrm>
            <a:off x="339570"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7" name="テキスト ボックス 76">
            <a:extLst>
              <a:ext uri="{FF2B5EF4-FFF2-40B4-BE49-F238E27FC236}">
                <a16:creationId xmlns:a16="http://schemas.microsoft.com/office/drawing/2014/main" id="{1DA9B08D-9F1D-0640-9AFD-A7347DD30704}"/>
              </a:ext>
            </a:extLst>
          </p:cNvPr>
          <p:cNvSpPr txBox="1"/>
          <p:nvPr/>
        </p:nvSpPr>
        <p:spPr>
          <a:xfrm>
            <a:off x="350096"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8" name="楕円 12">
            <a:extLst>
              <a:ext uri="{FF2B5EF4-FFF2-40B4-BE49-F238E27FC236}">
                <a16:creationId xmlns:a16="http://schemas.microsoft.com/office/drawing/2014/main" id="{CC771803-4F64-8247-BAE9-99D30BDE1665}"/>
              </a:ext>
            </a:extLst>
          </p:cNvPr>
          <p:cNvSpPr/>
          <p:nvPr/>
        </p:nvSpPr>
        <p:spPr>
          <a:xfrm>
            <a:off x="2449625"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a:extLst>
              <a:ext uri="{FF2B5EF4-FFF2-40B4-BE49-F238E27FC236}">
                <a16:creationId xmlns:a16="http://schemas.microsoft.com/office/drawing/2014/main" id="{833D9647-A065-2541-89CD-72AC0D2725AB}"/>
              </a:ext>
            </a:extLst>
          </p:cNvPr>
          <p:cNvCxnSpPr>
            <a:stCxn id="78" idx="4"/>
            <a:endCxn id="70" idx="0"/>
          </p:cNvCxnSpPr>
          <p:nvPr/>
        </p:nvCxnSpPr>
        <p:spPr>
          <a:xfrm flipH="1">
            <a:off x="2159593"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楕円 15">
            <a:extLst>
              <a:ext uri="{FF2B5EF4-FFF2-40B4-BE49-F238E27FC236}">
                <a16:creationId xmlns:a16="http://schemas.microsoft.com/office/drawing/2014/main" id="{F2792D5F-3217-C643-A672-B169767ED970}"/>
              </a:ext>
            </a:extLst>
          </p:cNvPr>
          <p:cNvSpPr/>
          <p:nvPr/>
        </p:nvSpPr>
        <p:spPr>
          <a:xfrm>
            <a:off x="3018393"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a:extLst>
              <a:ext uri="{FF2B5EF4-FFF2-40B4-BE49-F238E27FC236}">
                <a16:creationId xmlns:a16="http://schemas.microsoft.com/office/drawing/2014/main" id="{5988DEB3-CCB5-8049-AE35-EA0E5E2FDE52}"/>
              </a:ext>
            </a:extLst>
          </p:cNvPr>
          <p:cNvCxnSpPr>
            <a:stCxn id="78" idx="4"/>
            <a:endCxn id="80" idx="0"/>
          </p:cNvCxnSpPr>
          <p:nvPr/>
        </p:nvCxnSpPr>
        <p:spPr>
          <a:xfrm>
            <a:off x="2739657"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067F340E-9E79-8041-B926-EB3FD9EEA015}"/>
              </a:ext>
            </a:extLst>
          </p:cNvPr>
          <p:cNvSpPr txBox="1"/>
          <p:nvPr/>
        </p:nvSpPr>
        <p:spPr>
          <a:xfrm>
            <a:off x="2206302" y="4858634"/>
            <a:ext cx="1078500" cy="297517"/>
          </a:xfrm>
          <a:prstGeom prst="rect">
            <a:avLst/>
          </a:prstGeom>
          <a:noFill/>
        </p:spPr>
        <p:txBody>
          <a:bodyPr wrap="none" rtlCol="0">
            <a:spAutoFit/>
          </a:bodyPr>
          <a:lstStyle/>
          <a:p>
            <a:r>
              <a:rPr lang="ja-JP" altLang="en-US" dirty="0"/>
              <a:t>後手の負け</a:t>
            </a:r>
            <a:endParaRPr kumimoji="1" lang="ja-JP" altLang="en-US" dirty="0"/>
          </a:p>
        </p:txBody>
      </p:sp>
      <p:sp>
        <p:nvSpPr>
          <p:cNvPr id="83" name="テキスト ボックス 82">
            <a:extLst>
              <a:ext uri="{FF2B5EF4-FFF2-40B4-BE49-F238E27FC236}">
                <a16:creationId xmlns:a16="http://schemas.microsoft.com/office/drawing/2014/main" id="{3289715B-C69D-4644-BE72-5A7E56E1DC10}"/>
              </a:ext>
            </a:extLst>
          </p:cNvPr>
          <p:cNvSpPr txBox="1"/>
          <p:nvPr/>
        </p:nvSpPr>
        <p:spPr>
          <a:xfrm>
            <a:off x="2155812" y="2460267"/>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84" name="テキスト ボックス 83">
            <a:extLst>
              <a:ext uri="{FF2B5EF4-FFF2-40B4-BE49-F238E27FC236}">
                <a16:creationId xmlns:a16="http://schemas.microsoft.com/office/drawing/2014/main" id="{88C4741C-5268-0B42-95AD-BEEEA0D85BA9}"/>
              </a:ext>
            </a:extLst>
          </p:cNvPr>
          <p:cNvSpPr txBox="1"/>
          <p:nvPr/>
        </p:nvSpPr>
        <p:spPr>
          <a:xfrm>
            <a:off x="658233" y="1019562"/>
            <a:ext cx="3231977" cy="369332"/>
          </a:xfrm>
          <a:prstGeom prst="rect">
            <a:avLst/>
          </a:prstGeom>
          <a:noFill/>
        </p:spPr>
        <p:txBody>
          <a:bodyPr wrap="square" rtlCol="0">
            <a:spAutoFit/>
          </a:bodyPr>
          <a:lstStyle/>
          <a:p>
            <a:r>
              <a:rPr lang="ja-JP" altLang="en-US" dirty="0"/>
              <a:t>負けにつながる手は打たない</a:t>
            </a:r>
            <a:endParaRPr kumimoji="1" lang="ja-JP" altLang="en-US" dirty="0"/>
          </a:p>
        </p:txBody>
      </p:sp>
      <p:sp>
        <p:nvSpPr>
          <p:cNvPr id="85" name="楕円 22">
            <a:extLst>
              <a:ext uri="{FF2B5EF4-FFF2-40B4-BE49-F238E27FC236}">
                <a16:creationId xmlns:a16="http://schemas.microsoft.com/office/drawing/2014/main" id="{A97C4AAD-0876-3C46-A6A2-227470B942EE}"/>
              </a:ext>
            </a:extLst>
          </p:cNvPr>
          <p:cNvSpPr/>
          <p:nvPr/>
        </p:nvSpPr>
        <p:spPr>
          <a:xfrm>
            <a:off x="6462596"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23">
            <a:extLst>
              <a:ext uri="{FF2B5EF4-FFF2-40B4-BE49-F238E27FC236}">
                <a16:creationId xmlns:a16="http://schemas.microsoft.com/office/drawing/2014/main" id="{844434D2-427F-1B43-A670-8401CC15E3FC}"/>
              </a:ext>
            </a:extLst>
          </p:cNvPr>
          <p:cNvSpPr/>
          <p:nvPr/>
        </p:nvSpPr>
        <p:spPr>
          <a:xfrm>
            <a:off x="5896187"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24">
            <a:extLst>
              <a:ext uri="{FF2B5EF4-FFF2-40B4-BE49-F238E27FC236}">
                <a16:creationId xmlns:a16="http://schemas.microsoft.com/office/drawing/2014/main" id="{BD5F2E42-5FDE-3340-8D5C-58A4E5F6920A}"/>
              </a:ext>
            </a:extLst>
          </p:cNvPr>
          <p:cNvSpPr/>
          <p:nvPr/>
        </p:nvSpPr>
        <p:spPr>
          <a:xfrm>
            <a:off x="7031363"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9DED96FF-AD48-8249-9899-ECAB674AF730}"/>
              </a:ext>
            </a:extLst>
          </p:cNvPr>
          <p:cNvSpPr txBox="1"/>
          <p:nvPr/>
        </p:nvSpPr>
        <p:spPr>
          <a:xfrm>
            <a:off x="4943131"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89" name="直線矢印コネクタ 88">
            <a:extLst>
              <a:ext uri="{FF2B5EF4-FFF2-40B4-BE49-F238E27FC236}">
                <a16:creationId xmlns:a16="http://schemas.microsoft.com/office/drawing/2014/main" id="{C76FD019-D25D-FC43-AF60-51ED2D3D1AFD}"/>
              </a:ext>
            </a:extLst>
          </p:cNvPr>
          <p:cNvCxnSpPr>
            <a:stCxn id="85" idx="4"/>
            <a:endCxn id="87" idx="0"/>
          </p:cNvCxnSpPr>
          <p:nvPr/>
        </p:nvCxnSpPr>
        <p:spPr>
          <a:xfrm>
            <a:off x="6752628"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914F19C3-47B1-AF40-97D3-BDC221D0EDA2}"/>
              </a:ext>
            </a:extLst>
          </p:cNvPr>
          <p:cNvCxnSpPr>
            <a:stCxn id="85" idx="4"/>
            <a:endCxn id="86" idx="0"/>
          </p:cNvCxnSpPr>
          <p:nvPr/>
        </p:nvCxnSpPr>
        <p:spPr>
          <a:xfrm flipH="1">
            <a:off x="6186220"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29CE527-1205-5A42-B814-4F1A1EB160AC}"/>
              </a:ext>
            </a:extLst>
          </p:cNvPr>
          <p:cNvSpPr txBox="1"/>
          <p:nvPr/>
        </p:nvSpPr>
        <p:spPr>
          <a:xfrm>
            <a:off x="4932605"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2" name="テキスト ボックス 91">
            <a:extLst>
              <a:ext uri="{FF2B5EF4-FFF2-40B4-BE49-F238E27FC236}">
                <a16:creationId xmlns:a16="http://schemas.microsoft.com/office/drawing/2014/main" id="{E0C5B7C7-63E3-A64B-93A8-5DD5476075A1}"/>
              </a:ext>
            </a:extLst>
          </p:cNvPr>
          <p:cNvSpPr txBox="1"/>
          <p:nvPr/>
        </p:nvSpPr>
        <p:spPr>
          <a:xfrm>
            <a:off x="4943131"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3" name="楕円 30">
            <a:extLst>
              <a:ext uri="{FF2B5EF4-FFF2-40B4-BE49-F238E27FC236}">
                <a16:creationId xmlns:a16="http://schemas.microsoft.com/office/drawing/2014/main" id="{609B938B-62EE-7A4B-BC1F-F4327F6C1418}"/>
              </a:ext>
            </a:extLst>
          </p:cNvPr>
          <p:cNvSpPr/>
          <p:nvPr/>
        </p:nvSpPr>
        <p:spPr>
          <a:xfrm>
            <a:off x="7042660"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AE4EFA12-329B-5042-AB70-E99702127157}"/>
              </a:ext>
            </a:extLst>
          </p:cNvPr>
          <p:cNvCxnSpPr>
            <a:stCxn id="93" idx="4"/>
            <a:endCxn id="85" idx="0"/>
          </p:cNvCxnSpPr>
          <p:nvPr/>
        </p:nvCxnSpPr>
        <p:spPr>
          <a:xfrm flipH="1">
            <a:off x="6752628"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楕円 32">
            <a:extLst>
              <a:ext uri="{FF2B5EF4-FFF2-40B4-BE49-F238E27FC236}">
                <a16:creationId xmlns:a16="http://schemas.microsoft.com/office/drawing/2014/main" id="{614765A5-17F0-C842-B267-B3CA64310D3C}"/>
              </a:ext>
            </a:extLst>
          </p:cNvPr>
          <p:cNvSpPr/>
          <p:nvPr/>
        </p:nvSpPr>
        <p:spPr>
          <a:xfrm>
            <a:off x="7611428"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a:extLst>
              <a:ext uri="{FF2B5EF4-FFF2-40B4-BE49-F238E27FC236}">
                <a16:creationId xmlns:a16="http://schemas.microsoft.com/office/drawing/2014/main" id="{FCDD8A5D-B85E-1345-802B-F789C719CA41}"/>
              </a:ext>
            </a:extLst>
          </p:cNvPr>
          <p:cNvCxnSpPr>
            <a:stCxn id="93" idx="4"/>
            <a:endCxn id="95" idx="0"/>
          </p:cNvCxnSpPr>
          <p:nvPr/>
        </p:nvCxnSpPr>
        <p:spPr>
          <a:xfrm>
            <a:off x="7332693"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CF39F43E-EE27-0644-A40C-2D8C5E083FF8}"/>
              </a:ext>
            </a:extLst>
          </p:cNvPr>
          <p:cNvSpPr txBox="1"/>
          <p:nvPr/>
        </p:nvSpPr>
        <p:spPr>
          <a:xfrm>
            <a:off x="6777905" y="2451148"/>
            <a:ext cx="558887" cy="471069"/>
          </a:xfrm>
          <a:prstGeom prst="rect">
            <a:avLst/>
          </a:prstGeom>
          <a:noFill/>
        </p:spPr>
        <p:txBody>
          <a:bodyPr wrap="square" rtlCol="0">
            <a:spAutoFit/>
          </a:bodyPr>
          <a:lstStyle/>
          <a:p>
            <a:r>
              <a:rPr lang="en-US" altLang="ja-JP" sz="3200" b="1" dirty="0"/>
              <a:t>×</a:t>
            </a:r>
            <a:endParaRPr kumimoji="1" lang="ja-JP" altLang="en-US" sz="3200" b="1" dirty="0"/>
          </a:p>
        </p:txBody>
      </p:sp>
      <p:cxnSp>
        <p:nvCxnSpPr>
          <p:cNvPr id="98" name="直線矢印コネクタ 97">
            <a:extLst>
              <a:ext uri="{FF2B5EF4-FFF2-40B4-BE49-F238E27FC236}">
                <a16:creationId xmlns:a16="http://schemas.microsoft.com/office/drawing/2014/main" id="{4FE6823B-543D-AA44-AB7B-7F826E5C64F6}"/>
              </a:ext>
            </a:extLst>
          </p:cNvPr>
          <p:cNvCxnSpPr/>
          <p:nvPr/>
        </p:nvCxnSpPr>
        <p:spPr>
          <a:xfrm flipH="1">
            <a:off x="6962831" y="4800628"/>
            <a:ext cx="379730"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F659A927-60DF-F04C-8626-07C1C963F228}"/>
              </a:ext>
            </a:extLst>
          </p:cNvPr>
          <p:cNvCxnSpPr>
            <a:stCxn id="87" idx="4"/>
          </p:cNvCxnSpPr>
          <p:nvPr/>
        </p:nvCxnSpPr>
        <p:spPr>
          <a:xfrm>
            <a:off x="7321395" y="4800628"/>
            <a:ext cx="358565"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38C38820-43CF-3B45-8600-61B4F767EDBC}"/>
              </a:ext>
            </a:extLst>
          </p:cNvPr>
          <p:cNvSpPr txBox="1"/>
          <p:nvPr/>
        </p:nvSpPr>
        <p:spPr>
          <a:xfrm>
            <a:off x="6844353" y="48126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1" name="テキスト ボックス 100">
            <a:extLst>
              <a:ext uri="{FF2B5EF4-FFF2-40B4-BE49-F238E27FC236}">
                <a16:creationId xmlns:a16="http://schemas.microsoft.com/office/drawing/2014/main" id="{A94E6F16-F319-2147-A515-68915240A4FB}"/>
              </a:ext>
            </a:extLst>
          </p:cNvPr>
          <p:cNvSpPr txBox="1"/>
          <p:nvPr/>
        </p:nvSpPr>
        <p:spPr>
          <a:xfrm>
            <a:off x="7206595" y="48053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2" name="テキスト ボックス 101">
            <a:extLst>
              <a:ext uri="{FF2B5EF4-FFF2-40B4-BE49-F238E27FC236}">
                <a16:creationId xmlns:a16="http://schemas.microsoft.com/office/drawing/2014/main" id="{5C1F5DFB-736E-6E43-9AAD-6BEF6890D1E0}"/>
              </a:ext>
            </a:extLst>
          </p:cNvPr>
          <p:cNvSpPr txBox="1"/>
          <p:nvPr/>
        </p:nvSpPr>
        <p:spPr>
          <a:xfrm>
            <a:off x="5171038" y="891588"/>
            <a:ext cx="3275131" cy="646331"/>
          </a:xfrm>
          <a:prstGeom prst="rect">
            <a:avLst/>
          </a:prstGeom>
          <a:noFill/>
        </p:spPr>
        <p:txBody>
          <a:bodyPr wrap="square" rtlCol="0">
            <a:spAutoFit/>
          </a:bodyPr>
          <a:lstStyle/>
          <a:p>
            <a:r>
              <a:rPr lang="ja-JP" altLang="en-US" dirty="0"/>
              <a:t>打てる手がなくなってしまう状態につながる手は打たない</a:t>
            </a:r>
            <a:endParaRPr kumimoji="1" lang="ja-JP" altLang="en-US" dirty="0"/>
          </a:p>
        </p:txBody>
      </p:sp>
      <p:sp>
        <p:nvSpPr>
          <p:cNvPr id="103" name="テキスト ボックス 102">
            <a:extLst>
              <a:ext uri="{FF2B5EF4-FFF2-40B4-BE49-F238E27FC236}">
                <a16:creationId xmlns:a16="http://schemas.microsoft.com/office/drawing/2014/main" id="{257C1AAA-7AD1-9347-953E-F3956526B1EF}"/>
              </a:ext>
            </a:extLst>
          </p:cNvPr>
          <p:cNvSpPr txBox="1"/>
          <p:nvPr/>
        </p:nvSpPr>
        <p:spPr>
          <a:xfrm>
            <a:off x="553452" y="5406189"/>
            <a:ext cx="3416320" cy="646331"/>
          </a:xfrm>
          <a:prstGeom prst="rect">
            <a:avLst/>
          </a:prstGeom>
          <a:noFill/>
        </p:spPr>
        <p:txBody>
          <a:bodyPr wrap="none" rtlCol="0">
            <a:spAutoFit/>
          </a:bodyPr>
          <a:lstStyle/>
          <a:p>
            <a:r>
              <a:rPr kumimoji="1" lang="ja-JP" altLang="en-US"/>
              <a:t>その手を打つと、次に先手番が</a:t>
            </a:r>
            <a:endParaRPr kumimoji="1" lang="en-US" altLang="ja-JP"/>
          </a:p>
          <a:p>
            <a:r>
              <a:rPr kumimoji="1" lang="ja-JP" altLang="en-US"/>
              <a:t>最善手を打つと負けてしまう</a:t>
            </a:r>
          </a:p>
        </p:txBody>
      </p:sp>
      <p:sp>
        <p:nvSpPr>
          <p:cNvPr id="104" name="テキスト ボックス 103">
            <a:extLst>
              <a:ext uri="{FF2B5EF4-FFF2-40B4-BE49-F238E27FC236}">
                <a16:creationId xmlns:a16="http://schemas.microsoft.com/office/drawing/2014/main" id="{B1B42FE2-0B56-0D4C-87B6-07D1EA2DD595}"/>
              </a:ext>
            </a:extLst>
          </p:cNvPr>
          <p:cNvSpPr txBox="1"/>
          <p:nvPr/>
        </p:nvSpPr>
        <p:spPr>
          <a:xfrm>
            <a:off x="5419690" y="5607967"/>
            <a:ext cx="3275131" cy="369332"/>
          </a:xfrm>
          <a:prstGeom prst="rect">
            <a:avLst/>
          </a:prstGeom>
          <a:noFill/>
        </p:spPr>
        <p:txBody>
          <a:bodyPr wrap="square" rtlCol="0">
            <a:spAutoFit/>
          </a:bodyPr>
          <a:lstStyle/>
          <a:p>
            <a:r>
              <a:rPr kumimoji="1" lang="ja-JP" altLang="en-US" dirty="0"/>
              <a:t>打つ手が無い＝必敗だから</a:t>
            </a:r>
          </a:p>
        </p:txBody>
      </p:sp>
      <p:sp>
        <p:nvSpPr>
          <p:cNvPr id="105" name="テキスト ボックス 104">
            <a:extLst>
              <a:ext uri="{FF2B5EF4-FFF2-40B4-BE49-F238E27FC236}">
                <a16:creationId xmlns:a16="http://schemas.microsoft.com/office/drawing/2014/main" id="{71369BC7-C9E4-DF4C-825E-B62B09995939}"/>
              </a:ext>
            </a:extLst>
          </p:cNvPr>
          <p:cNvSpPr txBox="1"/>
          <p:nvPr/>
        </p:nvSpPr>
        <p:spPr>
          <a:xfrm>
            <a:off x="1179095" y="6320590"/>
            <a:ext cx="6853158" cy="400110"/>
          </a:xfrm>
          <a:prstGeom prst="rect">
            <a:avLst/>
          </a:prstGeom>
          <a:noFill/>
        </p:spPr>
        <p:txBody>
          <a:bodyPr wrap="none" rtlCol="0">
            <a:spAutoFit/>
          </a:bodyPr>
          <a:lstStyle/>
          <a:p>
            <a:r>
              <a:rPr kumimoji="1" lang="ja-JP" altLang="en-US" sz="2000"/>
              <a:t>以上の「枝刈り」をして、後手必勝であることを確認する</a:t>
            </a:r>
          </a:p>
        </p:txBody>
      </p:sp>
    </p:spTree>
    <p:extLst>
      <p:ext uri="{BB962C8B-B14F-4D97-AF65-F5344CB8AC3E}">
        <p14:creationId xmlns:p14="http://schemas.microsoft.com/office/powerpoint/2010/main" val="4073139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199A40-1093-7549-998F-E9C79021226A}"/>
              </a:ext>
            </a:extLst>
          </p:cNvPr>
          <p:cNvSpPr>
            <a:spLocks noGrp="1"/>
          </p:cNvSpPr>
          <p:nvPr>
            <p:ph type="body" sz="quarter" idx="10"/>
          </p:nvPr>
        </p:nvSpPr>
        <p:spPr/>
        <p:txBody>
          <a:bodyPr/>
          <a:lstStyle/>
          <a:p>
            <a:r>
              <a:rPr lang="ja-JP" altLang="en-US"/>
              <a:t>前回の解説：迷路と再帰</a:t>
            </a:r>
          </a:p>
        </p:txBody>
      </p:sp>
      <p:sp>
        <p:nvSpPr>
          <p:cNvPr id="3" name="正方形/長方形 2">
            <a:extLst>
              <a:ext uri="{FF2B5EF4-FFF2-40B4-BE49-F238E27FC236}">
                <a16:creationId xmlns:a16="http://schemas.microsoft.com/office/drawing/2014/main" id="{77CB0827-7DD1-9947-8599-237061DE5E85}"/>
              </a:ext>
            </a:extLst>
          </p:cNvPr>
          <p:cNvSpPr/>
          <p:nvPr/>
        </p:nvSpPr>
        <p:spPr>
          <a:xfrm>
            <a:off x="467544" y="980728"/>
            <a:ext cx="7776864" cy="2308324"/>
          </a:xfrm>
          <a:prstGeom prst="rect">
            <a:avLst/>
          </a:prstGeom>
        </p:spPr>
        <p:txBody>
          <a:bodyPr wrap="square">
            <a:spAutoFit/>
          </a:bodyPr>
          <a:lstStyle/>
          <a:p>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solve</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x</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y</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step</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maze</a:t>
            </a:r>
            <a:r>
              <a:rPr lang="en" altLang="ja-JP" sz="2400" b="0">
                <a:solidFill>
                  <a:srgbClr val="24292E"/>
                </a:solidFill>
                <a:effectLst/>
                <a:latin typeface="Menlo" panose="020B0609030804020204" pitchFamily="49" charset="0"/>
              </a:rPr>
              <a:t>):</a:t>
            </a:r>
          </a:p>
          <a:p>
            <a:r>
              <a:rPr lang="en" altLang="ja-JP" sz="2400" b="0">
                <a:solidFill>
                  <a:srgbClr val="6A737D"/>
                </a:solidFill>
                <a:effectLst/>
                <a:latin typeface="Menlo" panose="020B0609030804020204" pitchFamily="49" charset="0"/>
              </a:rPr>
              <a:t>  # </a:t>
            </a:r>
            <a:r>
              <a:rPr lang="ja-JP" altLang="en-US" sz="2400" b="0">
                <a:solidFill>
                  <a:srgbClr val="6A737D"/>
                </a:solidFill>
                <a:effectLst/>
                <a:latin typeface="Menlo" panose="020B0609030804020204" pitchFamily="49" charset="0"/>
              </a:rPr>
              <a:t>終了条件</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y,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右を探索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y,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左を探索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 y</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下を探索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 y</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上を探索</a:t>
            </a:r>
            <a:endParaRPr lang="ja-JP" altLang="en-US" sz="24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F1E6D5EC-76EF-C24C-9688-E14A8F2AC4E1}"/>
              </a:ext>
            </a:extLst>
          </p:cNvPr>
          <p:cNvSpPr/>
          <p:nvPr/>
        </p:nvSpPr>
        <p:spPr>
          <a:xfrm>
            <a:off x="2987824" y="3933056"/>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251A367E-8E25-1E41-AC65-2C6E888A467B}"/>
              </a:ext>
            </a:extLst>
          </p:cNvPr>
          <p:cNvSpPr/>
          <p:nvPr/>
        </p:nvSpPr>
        <p:spPr>
          <a:xfrm>
            <a:off x="2987824"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E5C37F18-49C8-FF46-AF96-985157732D3A}"/>
              </a:ext>
            </a:extLst>
          </p:cNvPr>
          <p:cNvSpPr/>
          <p:nvPr/>
        </p:nvSpPr>
        <p:spPr>
          <a:xfrm>
            <a:off x="2987824" y="5517231"/>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18BDA1D2-AC1F-A947-B5D7-3E71ED3561B9}"/>
              </a:ext>
            </a:extLst>
          </p:cNvPr>
          <p:cNvSpPr/>
          <p:nvPr/>
        </p:nvSpPr>
        <p:spPr>
          <a:xfrm>
            <a:off x="3779913" y="3933056"/>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966915B6-C661-4247-80D4-3BCC7AB84A26}"/>
              </a:ext>
            </a:extLst>
          </p:cNvPr>
          <p:cNvSpPr/>
          <p:nvPr/>
        </p:nvSpPr>
        <p:spPr>
          <a:xfrm>
            <a:off x="3779913"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789AFE51-3DE3-D142-9340-E6E80FF423EF}"/>
              </a:ext>
            </a:extLst>
          </p:cNvPr>
          <p:cNvSpPr/>
          <p:nvPr/>
        </p:nvSpPr>
        <p:spPr>
          <a:xfrm>
            <a:off x="3779913" y="5517231"/>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928CAC88-052E-4A40-B700-E2F5CC8859BF}"/>
              </a:ext>
            </a:extLst>
          </p:cNvPr>
          <p:cNvSpPr/>
          <p:nvPr/>
        </p:nvSpPr>
        <p:spPr>
          <a:xfrm>
            <a:off x="4572000" y="3933056"/>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BCA05D34-F7B5-914A-8B84-EEFDFCEB7F30}"/>
              </a:ext>
            </a:extLst>
          </p:cNvPr>
          <p:cNvSpPr/>
          <p:nvPr/>
        </p:nvSpPr>
        <p:spPr>
          <a:xfrm>
            <a:off x="4572000"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A53040E2-10CA-124D-9FCC-210388C5012D}"/>
              </a:ext>
            </a:extLst>
          </p:cNvPr>
          <p:cNvSpPr/>
          <p:nvPr/>
        </p:nvSpPr>
        <p:spPr>
          <a:xfrm>
            <a:off x="4572002" y="5517231"/>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3" name="図 12">
            <a:extLst>
              <a:ext uri="{FF2B5EF4-FFF2-40B4-BE49-F238E27FC236}">
                <a16:creationId xmlns:a16="http://schemas.microsoft.com/office/drawing/2014/main" id="{F0D17130-A354-4640-9165-67853CD28FF7}"/>
              </a:ext>
            </a:extLst>
          </p:cNvPr>
          <p:cNvPicPr>
            <a:picLocks noChangeAspect="1"/>
          </p:cNvPicPr>
          <p:nvPr/>
        </p:nvPicPr>
        <p:blipFill>
          <a:blip r:embed="rId2"/>
          <a:stretch>
            <a:fillRect/>
          </a:stretch>
        </p:blipFill>
        <p:spPr>
          <a:xfrm>
            <a:off x="3923928" y="4725144"/>
            <a:ext cx="390360" cy="450416"/>
          </a:xfrm>
          <a:prstGeom prst="rect">
            <a:avLst/>
          </a:prstGeom>
        </p:spPr>
      </p:pic>
      <p:sp>
        <p:nvSpPr>
          <p:cNvPr id="16" name="テキスト ボックス 15">
            <a:extLst>
              <a:ext uri="{FF2B5EF4-FFF2-40B4-BE49-F238E27FC236}">
                <a16:creationId xmlns:a16="http://schemas.microsoft.com/office/drawing/2014/main" id="{54EE275B-3CA5-D644-9163-683BCAB64B25}"/>
              </a:ext>
            </a:extLst>
          </p:cNvPr>
          <p:cNvSpPr txBox="1"/>
          <p:nvPr/>
        </p:nvSpPr>
        <p:spPr>
          <a:xfrm>
            <a:off x="3851920" y="5157192"/>
            <a:ext cx="603050" cy="369332"/>
          </a:xfrm>
          <a:prstGeom prst="rect">
            <a:avLst/>
          </a:prstGeom>
          <a:noFill/>
        </p:spPr>
        <p:txBody>
          <a:bodyPr wrap="none" rtlCol="0">
            <a:spAutoFit/>
          </a:bodyPr>
          <a:lstStyle/>
          <a:p>
            <a:r>
              <a:rPr kumimoji="1" lang="en-US" altLang="ja-JP"/>
              <a:t>(x,y)</a:t>
            </a:r>
            <a:endParaRPr kumimoji="1" lang="ja-JP" altLang="en-US"/>
          </a:p>
        </p:txBody>
      </p:sp>
      <p:sp>
        <p:nvSpPr>
          <p:cNvPr id="17" name="テキスト ボックス 16">
            <a:extLst>
              <a:ext uri="{FF2B5EF4-FFF2-40B4-BE49-F238E27FC236}">
                <a16:creationId xmlns:a16="http://schemas.microsoft.com/office/drawing/2014/main" id="{DC0DC72B-388A-144F-BDD9-571B8B52075B}"/>
              </a:ext>
            </a:extLst>
          </p:cNvPr>
          <p:cNvSpPr txBox="1"/>
          <p:nvPr/>
        </p:nvSpPr>
        <p:spPr>
          <a:xfrm>
            <a:off x="4572000" y="4941168"/>
            <a:ext cx="853119" cy="369332"/>
          </a:xfrm>
          <a:prstGeom prst="rect">
            <a:avLst/>
          </a:prstGeom>
          <a:noFill/>
        </p:spPr>
        <p:txBody>
          <a:bodyPr wrap="none" rtlCol="0">
            <a:spAutoFit/>
          </a:bodyPr>
          <a:lstStyle/>
          <a:p>
            <a:r>
              <a:rPr kumimoji="1" lang="en-US" altLang="ja-JP"/>
              <a:t>(x+1,y)</a:t>
            </a:r>
            <a:endParaRPr kumimoji="1" lang="ja-JP" altLang="en-US"/>
          </a:p>
        </p:txBody>
      </p:sp>
      <p:sp>
        <p:nvSpPr>
          <p:cNvPr id="18" name="テキスト ボックス 17">
            <a:extLst>
              <a:ext uri="{FF2B5EF4-FFF2-40B4-BE49-F238E27FC236}">
                <a16:creationId xmlns:a16="http://schemas.microsoft.com/office/drawing/2014/main" id="{031CC441-9437-B546-9145-16D3078992F2}"/>
              </a:ext>
            </a:extLst>
          </p:cNvPr>
          <p:cNvSpPr txBox="1"/>
          <p:nvPr/>
        </p:nvSpPr>
        <p:spPr>
          <a:xfrm>
            <a:off x="2987824" y="4941168"/>
            <a:ext cx="793807" cy="369332"/>
          </a:xfrm>
          <a:prstGeom prst="rect">
            <a:avLst/>
          </a:prstGeom>
          <a:noFill/>
        </p:spPr>
        <p:txBody>
          <a:bodyPr wrap="none" rtlCol="0">
            <a:spAutoFit/>
          </a:bodyPr>
          <a:lstStyle/>
          <a:p>
            <a:r>
              <a:rPr kumimoji="1" lang="en-US" altLang="ja-JP"/>
              <a:t>(x-1,y)</a:t>
            </a:r>
            <a:endParaRPr kumimoji="1" lang="ja-JP" altLang="en-US"/>
          </a:p>
        </p:txBody>
      </p:sp>
      <p:sp>
        <p:nvSpPr>
          <p:cNvPr id="19" name="テキスト ボックス 18">
            <a:extLst>
              <a:ext uri="{FF2B5EF4-FFF2-40B4-BE49-F238E27FC236}">
                <a16:creationId xmlns:a16="http://schemas.microsoft.com/office/drawing/2014/main" id="{A995B38E-6F84-2844-A1F9-669838780B29}"/>
              </a:ext>
            </a:extLst>
          </p:cNvPr>
          <p:cNvSpPr txBox="1"/>
          <p:nvPr/>
        </p:nvSpPr>
        <p:spPr>
          <a:xfrm>
            <a:off x="3779912" y="5733256"/>
            <a:ext cx="853119" cy="369332"/>
          </a:xfrm>
          <a:prstGeom prst="rect">
            <a:avLst/>
          </a:prstGeom>
          <a:noFill/>
        </p:spPr>
        <p:txBody>
          <a:bodyPr wrap="none" rtlCol="0">
            <a:spAutoFit/>
          </a:bodyPr>
          <a:lstStyle/>
          <a:p>
            <a:r>
              <a:rPr kumimoji="1" lang="en-US" altLang="ja-JP"/>
              <a:t>(x,y+1)</a:t>
            </a:r>
            <a:endParaRPr kumimoji="1" lang="ja-JP" altLang="en-US"/>
          </a:p>
        </p:txBody>
      </p:sp>
      <p:sp>
        <p:nvSpPr>
          <p:cNvPr id="20" name="テキスト ボックス 19">
            <a:extLst>
              <a:ext uri="{FF2B5EF4-FFF2-40B4-BE49-F238E27FC236}">
                <a16:creationId xmlns:a16="http://schemas.microsoft.com/office/drawing/2014/main" id="{07140632-7B36-7740-AF47-63FF57D1704C}"/>
              </a:ext>
            </a:extLst>
          </p:cNvPr>
          <p:cNvSpPr txBox="1"/>
          <p:nvPr/>
        </p:nvSpPr>
        <p:spPr>
          <a:xfrm>
            <a:off x="3779912" y="4149080"/>
            <a:ext cx="793807" cy="369332"/>
          </a:xfrm>
          <a:prstGeom prst="rect">
            <a:avLst/>
          </a:prstGeom>
          <a:noFill/>
        </p:spPr>
        <p:txBody>
          <a:bodyPr wrap="none" rtlCol="0">
            <a:spAutoFit/>
          </a:bodyPr>
          <a:lstStyle/>
          <a:p>
            <a:r>
              <a:rPr kumimoji="1" lang="en-US" altLang="ja-JP"/>
              <a:t>(x,y-1)</a:t>
            </a:r>
            <a:endParaRPr kumimoji="1" lang="ja-JP" altLang="en-US"/>
          </a:p>
        </p:txBody>
      </p:sp>
      <p:cxnSp>
        <p:nvCxnSpPr>
          <p:cNvPr id="22" name="直線矢印コネクタ 21">
            <a:extLst>
              <a:ext uri="{FF2B5EF4-FFF2-40B4-BE49-F238E27FC236}">
                <a16:creationId xmlns:a16="http://schemas.microsoft.com/office/drawing/2014/main" id="{B7D4E65D-6A89-A04F-9071-A51B9AEA8384}"/>
              </a:ext>
            </a:extLst>
          </p:cNvPr>
          <p:cNvCxnSpPr/>
          <p:nvPr/>
        </p:nvCxnSpPr>
        <p:spPr>
          <a:xfrm>
            <a:off x="2339752" y="6381328"/>
            <a:ext cx="381642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3A6703-CBD1-5E45-9E97-9094955530B8}"/>
              </a:ext>
            </a:extLst>
          </p:cNvPr>
          <p:cNvSpPr txBox="1"/>
          <p:nvPr/>
        </p:nvSpPr>
        <p:spPr>
          <a:xfrm>
            <a:off x="6300192" y="6165304"/>
            <a:ext cx="300082" cy="369332"/>
          </a:xfrm>
          <a:prstGeom prst="rect">
            <a:avLst/>
          </a:prstGeom>
          <a:noFill/>
        </p:spPr>
        <p:txBody>
          <a:bodyPr wrap="none" rtlCol="0">
            <a:spAutoFit/>
          </a:bodyPr>
          <a:lstStyle/>
          <a:p>
            <a:r>
              <a:rPr kumimoji="1" lang="en-US" altLang="ja-JP"/>
              <a:t>x</a:t>
            </a:r>
            <a:endParaRPr kumimoji="1" lang="ja-JP" altLang="en-US"/>
          </a:p>
        </p:txBody>
      </p:sp>
      <p:cxnSp>
        <p:nvCxnSpPr>
          <p:cNvPr id="25" name="直線矢印コネクタ 24">
            <a:extLst>
              <a:ext uri="{FF2B5EF4-FFF2-40B4-BE49-F238E27FC236}">
                <a16:creationId xmlns:a16="http://schemas.microsoft.com/office/drawing/2014/main" id="{CC953BF9-F986-3C40-9FC8-A9515D2F00E7}"/>
              </a:ext>
            </a:extLst>
          </p:cNvPr>
          <p:cNvCxnSpPr/>
          <p:nvPr/>
        </p:nvCxnSpPr>
        <p:spPr>
          <a:xfrm flipV="1">
            <a:off x="2771800" y="3861048"/>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7B86AC7E-DDC5-4E47-B66E-18DD08DD33A3}"/>
              </a:ext>
            </a:extLst>
          </p:cNvPr>
          <p:cNvSpPr txBox="1"/>
          <p:nvPr/>
        </p:nvSpPr>
        <p:spPr>
          <a:xfrm>
            <a:off x="2627784" y="3501008"/>
            <a:ext cx="285656" cy="369332"/>
          </a:xfrm>
          <a:prstGeom prst="rect">
            <a:avLst/>
          </a:prstGeom>
          <a:noFill/>
        </p:spPr>
        <p:txBody>
          <a:bodyPr wrap="none" rtlCol="0">
            <a:spAutoFit/>
          </a:bodyPr>
          <a:lstStyle/>
          <a:p>
            <a:r>
              <a:rPr kumimoji="1" lang="en-US" altLang="ja-JP"/>
              <a:t>y</a:t>
            </a:r>
            <a:endParaRPr kumimoji="1" lang="ja-JP" altLang="en-US"/>
          </a:p>
        </p:txBody>
      </p:sp>
    </p:spTree>
    <p:extLst>
      <p:ext uri="{BB962C8B-B14F-4D97-AF65-F5344CB8AC3E}">
        <p14:creationId xmlns:p14="http://schemas.microsoft.com/office/powerpoint/2010/main" val="259122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D730DE-60C8-064D-8BD9-D78F288389BA}"/>
              </a:ext>
            </a:extLst>
          </p:cNvPr>
          <p:cNvSpPr>
            <a:spLocks noGrp="1"/>
          </p:cNvSpPr>
          <p:nvPr>
            <p:ph type="body" sz="quarter" idx="10"/>
          </p:nvPr>
        </p:nvSpPr>
        <p:spPr>
          <a:xfrm>
            <a:off x="0" y="190133"/>
            <a:ext cx="9144000" cy="754062"/>
          </a:xfrm>
        </p:spPr>
        <p:txBody>
          <a:bodyPr/>
          <a:lstStyle/>
          <a:p>
            <a:r>
              <a:rPr kumimoji="1" lang="ja-JP" altLang="en-US"/>
              <a:t>前回の解説：迷路</a:t>
            </a:r>
            <a:r>
              <a:rPr lang="ja-JP" altLang="en-US"/>
              <a:t>と再帰</a:t>
            </a:r>
            <a:endParaRPr kumimoji="1" lang="ja-JP" altLang="en-US"/>
          </a:p>
        </p:txBody>
      </p:sp>
      <p:sp>
        <p:nvSpPr>
          <p:cNvPr id="3" name="正方形/長方形 2">
            <a:extLst>
              <a:ext uri="{FF2B5EF4-FFF2-40B4-BE49-F238E27FC236}">
                <a16:creationId xmlns:a16="http://schemas.microsoft.com/office/drawing/2014/main" id="{7A913E7B-3801-2047-9D6D-F7F064348948}"/>
              </a:ext>
            </a:extLst>
          </p:cNvPr>
          <p:cNvSpPr/>
          <p:nvPr/>
        </p:nvSpPr>
        <p:spPr>
          <a:xfrm>
            <a:off x="2854950"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正方形/長方形 3">
            <a:extLst>
              <a:ext uri="{FF2B5EF4-FFF2-40B4-BE49-F238E27FC236}">
                <a16:creationId xmlns:a16="http://schemas.microsoft.com/office/drawing/2014/main" id="{3C307C08-437C-3847-9E8D-FDDB7BB58C82}"/>
              </a:ext>
            </a:extLst>
          </p:cNvPr>
          <p:cNvSpPr/>
          <p:nvPr/>
        </p:nvSpPr>
        <p:spPr>
          <a:xfrm>
            <a:off x="2854950" y="1453753"/>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C77F54BE-D91E-8844-A1AB-B9CE9C2657CB}"/>
              </a:ext>
            </a:extLst>
          </p:cNvPr>
          <p:cNvSpPr/>
          <p:nvPr/>
        </p:nvSpPr>
        <p:spPr>
          <a:xfrm>
            <a:off x="2854950"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D78C76A6-7D6B-7940-94F5-71F7F4DE15B8}"/>
              </a:ext>
            </a:extLst>
          </p:cNvPr>
          <p:cNvSpPr/>
          <p:nvPr/>
        </p:nvSpPr>
        <p:spPr>
          <a:xfrm>
            <a:off x="3327975"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B0C517CD-F77A-9D4D-BD20-B2EB0C598B6A}"/>
              </a:ext>
            </a:extLst>
          </p:cNvPr>
          <p:cNvSpPr/>
          <p:nvPr/>
        </p:nvSpPr>
        <p:spPr>
          <a:xfrm>
            <a:off x="3327975"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41866CEC-116B-8B43-8A6D-3118D2E290F4}"/>
              </a:ext>
            </a:extLst>
          </p:cNvPr>
          <p:cNvSpPr/>
          <p:nvPr/>
        </p:nvSpPr>
        <p:spPr>
          <a:xfrm>
            <a:off x="3327975"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BFE6CC4A-D37E-5145-A847-44EBF8BABECE}"/>
              </a:ext>
            </a:extLst>
          </p:cNvPr>
          <p:cNvSpPr/>
          <p:nvPr/>
        </p:nvSpPr>
        <p:spPr>
          <a:xfrm>
            <a:off x="3800999"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B33A7A72-F9FE-1040-8DD1-F5989548C3FB}"/>
              </a:ext>
            </a:extLst>
          </p:cNvPr>
          <p:cNvSpPr/>
          <p:nvPr/>
        </p:nvSpPr>
        <p:spPr>
          <a:xfrm>
            <a:off x="3800999"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0D3F8E6B-E97E-4D4E-BBAE-32DE6F7E97D0}"/>
              </a:ext>
            </a:extLst>
          </p:cNvPr>
          <p:cNvSpPr/>
          <p:nvPr/>
        </p:nvSpPr>
        <p:spPr>
          <a:xfrm>
            <a:off x="3800999"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FFC30DCD-C7CC-804C-A9EE-2107EC8BF73D}"/>
              </a:ext>
            </a:extLst>
          </p:cNvPr>
          <p:cNvSpPr/>
          <p:nvPr/>
        </p:nvSpPr>
        <p:spPr>
          <a:xfrm>
            <a:off x="4274023"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D2AA91B3-61DF-0443-9183-0A2CDA251A91}"/>
              </a:ext>
            </a:extLst>
          </p:cNvPr>
          <p:cNvSpPr/>
          <p:nvPr/>
        </p:nvSpPr>
        <p:spPr>
          <a:xfrm>
            <a:off x="4274023"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8860014E-ED44-6347-930D-3E33F43C792F}"/>
              </a:ext>
            </a:extLst>
          </p:cNvPr>
          <p:cNvSpPr/>
          <p:nvPr/>
        </p:nvSpPr>
        <p:spPr>
          <a:xfrm>
            <a:off x="4274023" y="1926778"/>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62C02F6C-748D-8F42-AB49-AA97BF2054E0}"/>
              </a:ext>
            </a:extLst>
          </p:cNvPr>
          <p:cNvSpPr/>
          <p:nvPr/>
        </p:nvSpPr>
        <p:spPr>
          <a:xfrm>
            <a:off x="4747047"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38C1D00F-C039-AA4D-9147-4B6A8A2F1667}"/>
              </a:ext>
            </a:extLst>
          </p:cNvPr>
          <p:cNvSpPr/>
          <p:nvPr/>
        </p:nvSpPr>
        <p:spPr>
          <a:xfrm>
            <a:off x="4747047"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66AA491-7330-9643-B820-D24EA7BBAB34}"/>
              </a:ext>
            </a:extLst>
          </p:cNvPr>
          <p:cNvSpPr/>
          <p:nvPr/>
        </p:nvSpPr>
        <p:spPr>
          <a:xfrm>
            <a:off x="4747047"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F88C66FD-D35C-3740-94D2-18C128037920}"/>
              </a:ext>
            </a:extLst>
          </p:cNvPr>
          <p:cNvSpPr/>
          <p:nvPr/>
        </p:nvSpPr>
        <p:spPr>
          <a:xfrm>
            <a:off x="5220072"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0A6AD0A-0037-DE43-A5A2-C91FCAC5BB19}"/>
              </a:ext>
            </a:extLst>
          </p:cNvPr>
          <p:cNvSpPr/>
          <p:nvPr/>
        </p:nvSpPr>
        <p:spPr>
          <a:xfrm>
            <a:off x="5220072" y="1453753"/>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EDFAA240-ED9C-9D48-8B9D-130480FF8B74}"/>
              </a:ext>
            </a:extLst>
          </p:cNvPr>
          <p:cNvSpPr/>
          <p:nvPr/>
        </p:nvSpPr>
        <p:spPr>
          <a:xfrm>
            <a:off x="5220072"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7" name="図 26">
            <a:extLst>
              <a:ext uri="{FF2B5EF4-FFF2-40B4-BE49-F238E27FC236}">
                <a16:creationId xmlns:a16="http://schemas.microsoft.com/office/drawing/2014/main" id="{DF9F1FE3-DA8A-9D4B-9BB6-05CB8563406B}"/>
              </a:ext>
            </a:extLst>
          </p:cNvPr>
          <p:cNvPicPr>
            <a:picLocks noChangeAspect="1"/>
          </p:cNvPicPr>
          <p:nvPr/>
        </p:nvPicPr>
        <p:blipFill>
          <a:blip r:embed="rId2"/>
          <a:stretch>
            <a:fillRect/>
          </a:stretch>
        </p:blipFill>
        <p:spPr>
          <a:xfrm>
            <a:off x="3368774" y="1519332"/>
            <a:ext cx="343731" cy="396613"/>
          </a:xfrm>
          <a:prstGeom prst="rect">
            <a:avLst/>
          </a:prstGeom>
        </p:spPr>
      </p:pic>
      <p:sp>
        <p:nvSpPr>
          <p:cNvPr id="37" name="右矢印 36">
            <a:extLst>
              <a:ext uri="{FF2B5EF4-FFF2-40B4-BE49-F238E27FC236}">
                <a16:creationId xmlns:a16="http://schemas.microsoft.com/office/drawing/2014/main" id="{C3150D8D-6FE4-A04E-83A5-AAA1D69C322F}"/>
              </a:ext>
            </a:extLst>
          </p:cNvPr>
          <p:cNvSpPr/>
          <p:nvPr/>
        </p:nvSpPr>
        <p:spPr>
          <a:xfrm>
            <a:off x="1537952"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a:extLst>
              <a:ext uri="{FF2B5EF4-FFF2-40B4-BE49-F238E27FC236}">
                <a16:creationId xmlns:a16="http://schemas.microsoft.com/office/drawing/2014/main" id="{429E4FA8-5956-FA48-BCA6-4FA42338D813}"/>
              </a:ext>
            </a:extLst>
          </p:cNvPr>
          <p:cNvSpPr/>
          <p:nvPr/>
        </p:nvSpPr>
        <p:spPr>
          <a:xfrm rot="10800000">
            <a:off x="1537952"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a:extLst>
              <a:ext uri="{FF2B5EF4-FFF2-40B4-BE49-F238E27FC236}">
                <a16:creationId xmlns:a16="http://schemas.microsoft.com/office/drawing/2014/main" id="{AEABF9FD-84BE-9A43-84D9-21F8023D2999}"/>
              </a:ext>
            </a:extLst>
          </p:cNvPr>
          <p:cNvSpPr/>
          <p:nvPr/>
        </p:nvSpPr>
        <p:spPr>
          <a:xfrm rot="16200000">
            <a:off x="1537952"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B4FD7E4A-C1B4-C14F-8579-78A92772DF35}"/>
              </a:ext>
            </a:extLst>
          </p:cNvPr>
          <p:cNvSpPr/>
          <p:nvPr/>
        </p:nvSpPr>
        <p:spPr>
          <a:xfrm rot="5400000">
            <a:off x="1537952"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623F50D-4B5E-2742-AB99-895E43D3F459}"/>
              </a:ext>
            </a:extLst>
          </p:cNvPr>
          <p:cNvSpPr txBox="1"/>
          <p:nvPr/>
        </p:nvSpPr>
        <p:spPr>
          <a:xfrm>
            <a:off x="1043608" y="2708920"/>
            <a:ext cx="1339341" cy="369332"/>
          </a:xfrm>
          <a:prstGeom prst="rect">
            <a:avLst/>
          </a:prstGeom>
          <a:noFill/>
        </p:spPr>
        <p:txBody>
          <a:bodyPr wrap="none" rtlCol="0">
            <a:spAutoFit/>
          </a:bodyPr>
          <a:lstStyle/>
          <a:p>
            <a:r>
              <a:rPr kumimoji="1" lang="en-US" altLang="ja-JP"/>
              <a:t>solve(1, 1, 0)</a:t>
            </a:r>
            <a:endParaRPr kumimoji="1" lang="ja-JP" altLang="en-US"/>
          </a:p>
        </p:txBody>
      </p:sp>
      <p:sp>
        <p:nvSpPr>
          <p:cNvPr id="42" name="角丸四角形 41">
            <a:extLst>
              <a:ext uri="{FF2B5EF4-FFF2-40B4-BE49-F238E27FC236}">
                <a16:creationId xmlns:a16="http://schemas.microsoft.com/office/drawing/2014/main" id="{DDB57F03-B2E6-BD4E-B1D0-0DE539A67F1B}"/>
              </a:ext>
            </a:extLst>
          </p:cNvPr>
          <p:cNvSpPr/>
          <p:nvPr/>
        </p:nvSpPr>
        <p:spPr>
          <a:xfrm>
            <a:off x="971600"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2991F31E-85F9-2149-B50B-7DC9F75A62AC}"/>
              </a:ext>
            </a:extLst>
          </p:cNvPr>
          <p:cNvSpPr/>
          <p:nvPr/>
        </p:nvSpPr>
        <p:spPr>
          <a:xfrm>
            <a:off x="3338152"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a:extLst>
              <a:ext uri="{FF2B5EF4-FFF2-40B4-BE49-F238E27FC236}">
                <a16:creationId xmlns:a16="http://schemas.microsoft.com/office/drawing/2014/main" id="{C31A6ECF-5351-9546-8353-236DE36C6775}"/>
              </a:ext>
            </a:extLst>
          </p:cNvPr>
          <p:cNvSpPr/>
          <p:nvPr/>
        </p:nvSpPr>
        <p:spPr>
          <a:xfrm rot="10800000">
            <a:off x="3338152"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a:extLst>
              <a:ext uri="{FF2B5EF4-FFF2-40B4-BE49-F238E27FC236}">
                <a16:creationId xmlns:a16="http://schemas.microsoft.com/office/drawing/2014/main" id="{2192D64C-FA75-B643-9FD8-AF96199B1825}"/>
              </a:ext>
            </a:extLst>
          </p:cNvPr>
          <p:cNvSpPr/>
          <p:nvPr/>
        </p:nvSpPr>
        <p:spPr>
          <a:xfrm rot="16200000">
            <a:off x="3338152"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F176EF4-012B-5946-9546-069E16844872}"/>
              </a:ext>
            </a:extLst>
          </p:cNvPr>
          <p:cNvSpPr/>
          <p:nvPr/>
        </p:nvSpPr>
        <p:spPr>
          <a:xfrm rot="5400000">
            <a:off x="3338152"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916E6039-9695-D54D-8549-3A063E4B0728}"/>
              </a:ext>
            </a:extLst>
          </p:cNvPr>
          <p:cNvSpPr txBox="1"/>
          <p:nvPr/>
        </p:nvSpPr>
        <p:spPr>
          <a:xfrm>
            <a:off x="2843808" y="2708920"/>
            <a:ext cx="1339341" cy="369332"/>
          </a:xfrm>
          <a:prstGeom prst="rect">
            <a:avLst/>
          </a:prstGeom>
          <a:noFill/>
        </p:spPr>
        <p:txBody>
          <a:bodyPr wrap="none" rtlCol="0">
            <a:spAutoFit/>
          </a:bodyPr>
          <a:lstStyle/>
          <a:p>
            <a:r>
              <a:rPr kumimoji="1" lang="en-US" altLang="ja-JP"/>
              <a:t>solve(2, 1, 1)</a:t>
            </a:r>
            <a:endParaRPr kumimoji="1" lang="ja-JP" altLang="en-US"/>
          </a:p>
        </p:txBody>
      </p:sp>
      <p:sp>
        <p:nvSpPr>
          <p:cNvPr id="48" name="角丸四角形 47">
            <a:extLst>
              <a:ext uri="{FF2B5EF4-FFF2-40B4-BE49-F238E27FC236}">
                <a16:creationId xmlns:a16="http://schemas.microsoft.com/office/drawing/2014/main" id="{8526FCCE-0F1C-8642-B853-555094E47038}"/>
              </a:ext>
            </a:extLst>
          </p:cNvPr>
          <p:cNvSpPr/>
          <p:nvPr/>
        </p:nvSpPr>
        <p:spPr>
          <a:xfrm>
            <a:off x="2771800"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a:extLst>
              <a:ext uri="{FF2B5EF4-FFF2-40B4-BE49-F238E27FC236}">
                <a16:creationId xmlns:a16="http://schemas.microsoft.com/office/drawing/2014/main" id="{E9DE012E-87D6-C84E-BD3A-F9C35157E729}"/>
              </a:ext>
            </a:extLst>
          </p:cNvPr>
          <p:cNvSpPr/>
          <p:nvPr/>
        </p:nvSpPr>
        <p:spPr>
          <a:xfrm>
            <a:off x="5066344"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48FCBC2E-2C3E-5241-A473-65429FBE0496}"/>
              </a:ext>
            </a:extLst>
          </p:cNvPr>
          <p:cNvSpPr/>
          <p:nvPr/>
        </p:nvSpPr>
        <p:spPr>
          <a:xfrm rot="10800000">
            <a:off x="5066344"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右矢印 50">
            <a:extLst>
              <a:ext uri="{FF2B5EF4-FFF2-40B4-BE49-F238E27FC236}">
                <a16:creationId xmlns:a16="http://schemas.microsoft.com/office/drawing/2014/main" id="{CAA837CD-2E13-FE43-B335-E267A8AA184B}"/>
              </a:ext>
            </a:extLst>
          </p:cNvPr>
          <p:cNvSpPr/>
          <p:nvPr/>
        </p:nvSpPr>
        <p:spPr>
          <a:xfrm rot="16200000">
            <a:off x="5066344"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a:extLst>
              <a:ext uri="{FF2B5EF4-FFF2-40B4-BE49-F238E27FC236}">
                <a16:creationId xmlns:a16="http://schemas.microsoft.com/office/drawing/2014/main" id="{7CE4EF4F-AABB-FB4F-BA11-EEFF4A7842C2}"/>
              </a:ext>
            </a:extLst>
          </p:cNvPr>
          <p:cNvSpPr/>
          <p:nvPr/>
        </p:nvSpPr>
        <p:spPr>
          <a:xfrm rot="5400000">
            <a:off x="5066344" y="480686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69946789-E1BB-5742-8582-A74DB2A52917}"/>
              </a:ext>
            </a:extLst>
          </p:cNvPr>
          <p:cNvSpPr txBox="1"/>
          <p:nvPr/>
        </p:nvSpPr>
        <p:spPr>
          <a:xfrm>
            <a:off x="4572000" y="2708920"/>
            <a:ext cx="1339341" cy="369332"/>
          </a:xfrm>
          <a:prstGeom prst="rect">
            <a:avLst/>
          </a:prstGeom>
          <a:noFill/>
        </p:spPr>
        <p:txBody>
          <a:bodyPr wrap="none" rtlCol="0">
            <a:spAutoFit/>
          </a:bodyPr>
          <a:lstStyle/>
          <a:p>
            <a:r>
              <a:rPr kumimoji="1" lang="en-US" altLang="ja-JP"/>
              <a:t>solve(1, 1, 2)</a:t>
            </a:r>
            <a:endParaRPr kumimoji="1" lang="ja-JP" altLang="en-US"/>
          </a:p>
        </p:txBody>
      </p:sp>
      <p:sp>
        <p:nvSpPr>
          <p:cNvPr id="54" name="角丸四角形 53">
            <a:extLst>
              <a:ext uri="{FF2B5EF4-FFF2-40B4-BE49-F238E27FC236}">
                <a16:creationId xmlns:a16="http://schemas.microsoft.com/office/drawing/2014/main" id="{3B84E3BC-CF3D-C144-A0DB-B3DFD2516F69}"/>
              </a:ext>
            </a:extLst>
          </p:cNvPr>
          <p:cNvSpPr/>
          <p:nvPr/>
        </p:nvSpPr>
        <p:spPr>
          <a:xfrm>
            <a:off x="4499992"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a:extLst>
              <a:ext uri="{FF2B5EF4-FFF2-40B4-BE49-F238E27FC236}">
                <a16:creationId xmlns:a16="http://schemas.microsoft.com/office/drawing/2014/main" id="{515935C9-6ED3-8C48-97AC-886C5384DABF}"/>
              </a:ext>
            </a:extLst>
          </p:cNvPr>
          <p:cNvSpPr/>
          <p:nvPr/>
        </p:nvSpPr>
        <p:spPr>
          <a:xfrm>
            <a:off x="6866544" y="328498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a:extLst>
              <a:ext uri="{FF2B5EF4-FFF2-40B4-BE49-F238E27FC236}">
                <a16:creationId xmlns:a16="http://schemas.microsoft.com/office/drawing/2014/main" id="{51C26D3B-86EB-C34D-9806-63003F880FAB}"/>
              </a:ext>
            </a:extLst>
          </p:cNvPr>
          <p:cNvSpPr/>
          <p:nvPr/>
        </p:nvSpPr>
        <p:spPr>
          <a:xfrm rot="10800000">
            <a:off x="6866544"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右矢印 56">
            <a:extLst>
              <a:ext uri="{FF2B5EF4-FFF2-40B4-BE49-F238E27FC236}">
                <a16:creationId xmlns:a16="http://schemas.microsoft.com/office/drawing/2014/main" id="{F3911C06-94A8-2449-AE65-82D029A73208}"/>
              </a:ext>
            </a:extLst>
          </p:cNvPr>
          <p:cNvSpPr/>
          <p:nvPr/>
        </p:nvSpPr>
        <p:spPr>
          <a:xfrm rot="16200000">
            <a:off x="6866544"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7">
            <a:extLst>
              <a:ext uri="{FF2B5EF4-FFF2-40B4-BE49-F238E27FC236}">
                <a16:creationId xmlns:a16="http://schemas.microsoft.com/office/drawing/2014/main" id="{C6A14DF4-8DB8-DC4B-8FCB-4FEA35705185}"/>
              </a:ext>
            </a:extLst>
          </p:cNvPr>
          <p:cNvSpPr/>
          <p:nvPr/>
        </p:nvSpPr>
        <p:spPr>
          <a:xfrm rot="5400000">
            <a:off x="6866544"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EA3D2A38-3658-4840-B17B-6CF9CBAAEF24}"/>
              </a:ext>
            </a:extLst>
          </p:cNvPr>
          <p:cNvSpPr txBox="1"/>
          <p:nvPr/>
        </p:nvSpPr>
        <p:spPr>
          <a:xfrm>
            <a:off x="6372200" y="2708920"/>
            <a:ext cx="1339341" cy="369332"/>
          </a:xfrm>
          <a:prstGeom prst="rect">
            <a:avLst/>
          </a:prstGeom>
          <a:noFill/>
        </p:spPr>
        <p:txBody>
          <a:bodyPr wrap="none" rtlCol="0">
            <a:spAutoFit/>
          </a:bodyPr>
          <a:lstStyle/>
          <a:p>
            <a:r>
              <a:rPr kumimoji="1" lang="en-US" altLang="ja-JP"/>
              <a:t>solve(3, 1, 0)</a:t>
            </a:r>
            <a:endParaRPr kumimoji="1" lang="ja-JP" altLang="en-US"/>
          </a:p>
        </p:txBody>
      </p:sp>
      <p:sp>
        <p:nvSpPr>
          <p:cNvPr id="60" name="角丸四角形 59">
            <a:extLst>
              <a:ext uri="{FF2B5EF4-FFF2-40B4-BE49-F238E27FC236}">
                <a16:creationId xmlns:a16="http://schemas.microsoft.com/office/drawing/2014/main" id="{5CDA5C26-DC84-954C-81D8-0C45794BC955}"/>
              </a:ext>
            </a:extLst>
          </p:cNvPr>
          <p:cNvSpPr/>
          <p:nvPr/>
        </p:nvSpPr>
        <p:spPr>
          <a:xfrm>
            <a:off x="6300192"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5C57C37A-3983-E34F-98B4-64B96F2934BB}"/>
              </a:ext>
            </a:extLst>
          </p:cNvPr>
          <p:cNvCxnSpPr/>
          <p:nvPr/>
        </p:nvCxnSpPr>
        <p:spPr>
          <a:xfrm>
            <a:off x="19797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EC0EE904-E0B3-024D-99FA-FF4CFB0F9BF7}"/>
              </a:ext>
            </a:extLst>
          </p:cNvPr>
          <p:cNvCxnSpPr/>
          <p:nvPr/>
        </p:nvCxnSpPr>
        <p:spPr>
          <a:xfrm>
            <a:off x="37799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A55C666-3389-A642-8C2C-16AB4861BA63}"/>
              </a:ext>
            </a:extLst>
          </p:cNvPr>
          <p:cNvCxnSpPr/>
          <p:nvPr/>
        </p:nvCxnSpPr>
        <p:spPr>
          <a:xfrm>
            <a:off x="55801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2A3D82E-8A2F-F649-94E8-B5AA8E6B8721}"/>
              </a:ext>
            </a:extLst>
          </p:cNvPr>
          <p:cNvCxnSpPr>
            <a:cxnSpLocks/>
          </p:cNvCxnSpPr>
          <p:nvPr/>
        </p:nvCxnSpPr>
        <p:spPr>
          <a:xfrm flipH="1" flipV="1">
            <a:off x="5364088" y="3645024"/>
            <a:ext cx="1656184" cy="15841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278A68BE-6DF9-BA41-BA8C-F38387A98033}"/>
              </a:ext>
            </a:extLst>
          </p:cNvPr>
          <p:cNvSpPr txBox="1"/>
          <p:nvPr/>
        </p:nvSpPr>
        <p:spPr>
          <a:xfrm>
            <a:off x="2411760" y="5517232"/>
            <a:ext cx="4031873" cy="1015663"/>
          </a:xfrm>
          <a:prstGeom prst="rect">
            <a:avLst/>
          </a:prstGeom>
          <a:noFill/>
        </p:spPr>
        <p:txBody>
          <a:bodyPr wrap="none" rtlCol="0">
            <a:spAutoFit/>
          </a:bodyPr>
          <a:lstStyle/>
          <a:p>
            <a:r>
              <a:rPr kumimoji="1" lang="ja-JP" altLang="en-US" sz="2000"/>
              <a:t>各マスに一つ再帰関数がある</a:t>
            </a:r>
            <a:endParaRPr kumimoji="1" lang="en-US" altLang="ja-JP" sz="2000"/>
          </a:p>
          <a:p>
            <a:r>
              <a:rPr lang="ja-JP" altLang="en-US" sz="2000"/>
              <a:t>その場所で行けるところ全て試す</a:t>
            </a:r>
            <a:endParaRPr lang="en-US" altLang="ja-JP" sz="2000"/>
          </a:p>
          <a:p>
            <a:r>
              <a:rPr lang="ja-JP" altLang="en-US" sz="2000"/>
              <a:t>全て試したら呼び出し元に戻る</a:t>
            </a:r>
            <a:endParaRPr kumimoji="1" lang="ja-JP" altLang="en-US" sz="2000"/>
          </a:p>
        </p:txBody>
      </p:sp>
      <p:cxnSp>
        <p:nvCxnSpPr>
          <p:cNvPr id="71" name="カギ線コネクタ 70">
            <a:extLst>
              <a:ext uri="{FF2B5EF4-FFF2-40B4-BE49-F238E27FC236}">
                <a16:creationId xmlns:a16="http://schemas.microsoft.com/office/drawing/2014/main" id="{7499954D-8370-8945-92A0-5A4963CAE362}"/>
              </a:ext>
            </a:extLst>
          </p:cNvPr>
          <p:cNvCxnSpPr>
            <a:stCxn id="27" idx="1"/>
            <a:endCxn id="42" idx="0"/>
          </p:cNvCxnSpPr>
          <p:nvPr/>
        </p:nvCxnSpPr>
        <p:spPr>
          <a:xfrm rot="10800000" flipV="1">
            <a:off x="1763688" y="1717638"/>
            <a:ext cx="1605086" cy="91927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693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20B7C16-3215-804F-8894-56350FAA4502}"/>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9D88B7B3-0519-404A-B9C4-0DD9F69A757B}"/>
              </a:ext>
            </a:extLst>
          </p:cNvPr>
          <p:cNvSpPr txBox="1"/>
          <p:nvPr/>
        </p:nvSpPr>
        <p:spPr>
          <a:xfrm>
            <a:off x="611560" y="1772816"/>
            <a:ext cx="5109091" cy="584775"/>
          </a:xfrm>
          <a:prstGeom prst="rect">
            <a:avLst/>
          </a:prstGeom>
          <a:noFill/>
        </p:spPr>
        <p:txBody>
          <a:bodyPr wrap="none" rtlCol="0">
            <a:spAutoFit/>
          </a:bodyPr>
          <a:lstStyle/>
          <a:p>
            <a:r>
              <a:rPr kumimoji="1" lang="ja-JP" altLang="en-US" sz="3200"/>
              <a:t>クラスとオブジェクト指向</a:t>
            </a:r>
          </a:p>
        </p:txBody>
      </p:sp>
    </p:spTree>
    <p:extLst>
      <p:ext uri="{BB962C8B-B14F-4D97-AF65-F5344CB8AC3E}">
        <p14:creationId xmlns:p14="http://schemas.microsoft.com/office/powerpoint/2010/main" val="386156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92A7B-DCC6-6641-AB3F-9951E161B054}"/>
              </a:ext>
            </a:extLst>
          </p:cNvPr>
          <p:cNvSpPr>
            <a:spLocks noGrp="1"/>
          </p:cNvSpPr>
          <p:nvPr>
            <p:ph type="body" sz="quarter" idx="10"/>
          </p:nvPr>
        </p:nvSpPr>
        <p:spPr/>
        <p:txBody>
          <a:bodyPr/>
          <a:lstStyle/>
          <a:p>
            <a:r>
              <a:rPr lang="ja-JP" altLang="en-US"/>
              <a:t>注意</a:t>
            </a:r>
          </a:p>
        </p:txBody>
      </p:sp>
      <p:pic>
        <p:nvPicPr>
          <p:cNvPr id="3" name="図 2">
            <a:extLst>
              <a:ext uri="{FF2B5EF4-FFF2-40B4-BE49-F238E27FC236}">
                <a16:creationId xmlns:a16="http://schemas.microsoft.com/office/drawing/2014/main" id="{D674CB4C-7A22-7945-BC3C-137C1CEA186F}"/>
              </a:ext>
            </a:extLst>
          </p:cNvPr>
          <p:cNvPicPr>
            <a:picLocks noChangeAspect="1"/>
          </p:cNvPicPr>
          <p:nvPr/>
        </p:nvPicPr>
        <p:blipFill>
          <a:blip r:embed="rId2"/>
          <a:stretch>
            <a:fillRect/>
          </a:stretch>
        </p:blipFill>
        <p:spPr>
          <a:xfrm>
            <a:off x="3303662" y="2852936"/>
            <a:ext cx="2536676" cy="3382235"/>
          </a:xfrm>
          <a:prstGeom prst="rect">
            <a:avLst/>
          </a:prstGeom>
        </p:spPr>
      </p:pic>
      <p:sp>
        <p:nvSpPr>
          <p:cNvPr id="4" name="テキスト ボックス 3">
            <a:extLst>
              <a:ext uri="{FF2B5EF4-FFF2-40B4-BE49-F238E27FC236}">
                <a16:creationId xmlns:a16="http://schemas.microsoft.com/office/drawing/2014/main" id="{E6423953-CC3C-744B-AAF1-5E4FA40E24D9}"/>
              </a:ext>
            </a:extLst>
          </p:cNvPr>
          <p:cNvSpPr txBox="1"/>
          <p:nvPr/>
        </p:nvSpPr>
        <p:spPr>
          <a:xfrm>
            <a:off x="611560" y="1061151"/>
            <a:ext cx="7725192" cy="1384995"/>
          </a:xfrm>
          <a:prstGeom prst="rect">
            <a:avLst/>
          </a:prstGeom>
          <a:noFill/>
        </p:spPr>
        <p:txBody>
          <a:bodyPr wrap="none" rtlCol="0">
            <a:spAutoFit/>
          </a:bodyPr>
          <a:lstStyle/>
          <a:p>
            <a:r>
              <a:rPr kumimoji="1" lang="ja-JP" altLang="en-US" sz="2800"/>
              <a:t>「オブジェクト指向」の定義は難しい</a:t>
            </a:r>
            <a:endParaRPr kumimoji="1" lang="en-US" altLang="ja-JP" sz="2800" dirty="0"/>
          </a:p>
          <a:p>
            <a:r>
              <a:rPr lang="ja-JP" altLang="en-US" sz="2800"/>
              <a:t>言語の数、人の数だけ定義がある</a:t>
            </a:r>
            <a:endParaRPr lang="en-US" altLang="ja-JP" sz="2800" dirty="0"/>
          </a:p>
          <a:p>
            <a:r>
              <a:rPr kumimoji="1" lang="ja-JP" altLang="en-US" sz="2800"/>
              <a:t>今日話したことを唯一の定義だと思わないこと</a:t>
            </a:r>
          </a:p>
        </p:txBody>
      </p:sp>
    </p:spTree>
    <p:extLst>
      <p:ext uri="{BB962C8B-B14F-4D97-AF65-F5344CB8AC3E}">
        <p14:creationId xmlns:p14="http://schemas.microsoft.com/office/powerpoint/2010/main" val="318035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雲形吹き出し 11">
            <a:extLst>
              <a:ext uri="{FF2B5EF4-FFF2-40B4-BE49-F238E27FC236}">
                <a16:creationId xmlns:a16="http://schemas.microsoft.com/office/drawing/2014/main" id="{C4C03540-2AAF-5F42-9434-9AF1547FFA93}"/>
              </a:ext>
            </a:extLst>
          </p:cNvPr>
          <p:cNvSpPr/>
          <p:nvPr/>
        </p:nvSpPr>
        <p:spPr>
          <a:xfrm>
            <a:off x="6886197" y="312182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4480BD4-DCE3-C845-907D-45E58FBB8AB6}"/>
              </a:ext>
            </a:extLst>
          </p:cNvPr>
          <p:cNvSpPr>
            <a:spLocks noGrp="1"/>
          </p:cNvSpPr>
          <p:nvPr>
            <p:ph type="body" sz="quarter" idx="10"/>
          </p:nvPr>
        </p:nvSpPr>
        <p:spPr/>
        <p:txBody>
          <a:bodyPr/>
          <a:lstStyle/>
          <a:p>
            <a:r>
              <a:rPr kumimoji="1" lang="ja-JP" altLang="en-US"/>
              <a:t>オブジェクトとは</a:t>
            </a:r>
          </a:p>
        </p:txBody>
      </p:sp>
      <p:sp>
        <p:nvSpPr>
          <p:cNvPr id="3" name="テキスト ボックス 2">
            <a:extLst>
              <a:ext uri="{FF2B5EF4-FFF2-40B4-BE49-F238E27FC236}">
                <a16:creationId xmlns:a16="http://schemas.microsoft.com/office/drawing/2014/main" id="{3733F675-C8E1-2B43-B639-89FC67A49EA0}"/>
              </a:ext>
            </a:extLst>
          </p:cNvPr>
          <p:cNvSpPr txBox="1"/>
          <p:nvPr/>
        </p:nvSpPr>
        <p:spPr>
          <a:xfrm>
            <a:off x="1094125" y="1251886"/>
            <a:ext cx="6955750" cy="461665"/>
          </a:xfrm>
          <a:prstGeom prst="rect">
            <a:avLst/>
          </a:prstGeom>
          <a:noFill/>
        </p:spPr>
        <p:txBody>
          <a:bodyPr wrap="none" rtlCol="0">
            <a:spAutoFit/>
          </a:bodyPr>
          <a:lstStyle/>
          <a:p>
            <a:r>
              <a:rPr kumimoji="1" lang="ja-JP" altLang="en-US" sz="2400"/>
              <a:t>「内部状態」と「通信手段」を持った「なにか」</a:t>
            </a:r>
          </a:p>
        </p:txBody>
      </p:sp>
      <p:pic>
        <p:nvPicPr>
          <p:cNvPr id="4" name="図 3">
            <a:extLst>
              <a:ext uri="{FF2B5EF4-FFF2-40B4-BE49-F238E27FC236}">
                <a16:creationId xmlns:a16="http://schemas.microsoft.com/office/drawing/2014/main" id="{66413374-164E-F147-A33D-0AEE93683F67}"/>
              </a:ext>
            </a:extLst>
          </p:cNvPr>
          <p:cNvPicPr>
            <a:picLocks noChangeAspect="1"/>
          </p:cNvPicPr>
          <p:nvPr/>
        </p:nvPicPr>
        <p:blipFill>
          <a:blip r:embed="rId2"/>
          <a:stretch>
            <a:fillRect/>
          </a:stretch>
        </p:blipFill>
        <p:spPr>
          <a:xfrm>
            <a:off x="5436096" y="2996952"/>
            <a:ext cx="1330542" cy="1774056"/>
          </a:xfrm>
          <a:prstGeom prst="rect">
            <a:avLst/>
          </a:prstGeom>
        </p:spPr>
      </p:pic>
      <p:pic>
        <p:nvPicPr>
          <p:cNvPr id="5" name="図 4">
            <a:extLst>
              <a:ext uri="{FF2B5EF4-FFF2-40B4-BE49-F238E27FC236}">
                <a16:creationId xmlns:a16="http://schemas.microsoft.com/office/drawing/2014/main" id="{C1DC40B5-16AB-5940-98AE-AB6210E74EED}"/>
              </a:ext>
            </a:extLst>
          </p:cNvPr>
          <p:cNvPicPr>
            <a:picLocks noChangeAspect="1"/>
          </p:cNvPicPr>
          <p:nvPr/>
        </p:nvPicPr>
        <p:blipFill>
          <a:blip r:embed="rId3"/>
          <a:stretch>
            <a:fillRect/>
          </a:stretch>
        </p:blipFill>
        <p:spPr>
          <a:xfrm>
            <a:off x="971600" y="3121823"/>
            <a:ext cx="1532238" cy="1630040"/>
          </a:xfrm>
          <a:prstGeom prst="rect">
            <a:avLst/>
          </a:prstGeom>
        </p:spPr>
      </p:pic>
      <p:sp>
        <p:nvSpPr>
          <p:cNvPr id="6" name="テキスト ボックス 5">
            <a:extLst>
              <a:ext uri="{FF2B5EF4-FFF2-40B4-BE49-F238E27FC236}">
                <a16:creationId xmlns:a16="http://schemas.microsoft.com/office/drawing/2014/main" id="{C202E718-3480-304E-9E27-F3F53DA6BF77}"/>
              </a:ext>
            </a:extLst>
          </p:cNvPr>
          <p:cNvSpPr txBox="1"/>
          <p:nvPr/>
        </p:nvSpPr>
        <p:spPr>
          <a:xfrm>
            <a:off x="1176369" y="2347031"/>
            <a:ext cx="986167" cy="646331"/>
          </a:xfrm>
          <a:prstGeom prst="rect">
            <a:avLst/>
          </a:prstGeom>
          <a:noFill/>
        </p:spPr>
        <p:txBody>
          <a:bodyPr wrap="none" rtlCol="0">
            <a:spAutoFit/>
          </a:bodyPr>
          <a:lstStyle/>
          <a:p>
            <a:r>
              <a:rPr kumimoji="1" lang="ja-JP" altLang="en-US"/>
              <a:t>依頼側</a:t>
            </a:r>
            <a:endParaRPr kumimoji="1" lang="en-US" altLang="ja-JP" dirty="0"/>
          </a:p>
          <a:p>
            <a:r>
              <a:rPr lang="en-US" altLang="ja-JP" dirty="0"/>
              <a:t>(Sender)</a:t>
            </a:r>
            <a:endParaRPr kumimoji="1" lang="ja-JP" altLang="en-US"/>
          </a:p>
        </p:txBody>
      </p:sp>
      <p:cxnSp>
        <p:nvCxnSpPr>
          <p:cNvPr id="8" name="直線矢印コネクタ 7">
            <a:extLst>
              <a:ext uri="{FF2B5EF4-FFF2-40B4-BE49-F238E27FC236}">
                <a16:creationId xmlns:a16="http://schemas.microsoft.com/office/drawing/2014/main" id="{96D639D1-2DB9-0447-ACCA-BC0ACE7274E8}"/>
              </a:ext>
            </a:extLst>
          </p:cNvPr>
          <p:cNvCxnSpPr/>
          <p:nvPr/>
        </p:nvCxnSpPr>
        <p:spPr>
          <a:xfrm>
            <a:off x="2627784" y="3626843"/>
            <a:ext cx="24482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058BEA5-4B59-2540-B15C-3E1642F68C9B}"/>
              </a:ext>
            </a:extLst>
          </p:cNvPr>
          <p:cNvSpPr txBox="1"/>
          <p:nvPr/>
        </p:nvSpPr>
        <p:spPr>
          <a:xfrm>
            <a:off x="3081102" y="2889748"/>
            <a:ext cx="1489510" cy="646331"/>
          </a:xfrm>
          <a:prstGeom prst="rect">
            <a:avLst/>
          </a:prstGeom>
          <a:noFill/>
        </p:spPr>
        <p:txBody>
          <a:bodyPr wrap="none" rtlCol="0">
            <a:spAutoFit/>
          </a:bodyPr>
          <a:lstStyle/>
          <a:p>
            <a:r>
              <a:rPr kumimoji="1" lang="ja-JP" altLang="en-US"/>
              <a:t>仕事の依頼</a:t>
            </a:r>
            <a:endParaRPr kumimoji="1" lang="en-US" altLang="ja-JP" dirty="0"/>
          </a:p>
          <a:p>
            <a:r>
              <a:rPr lang="en-US" altLang="ja-JP" dirty="0"/>
              <a:t>(</a:t>
            </a:r>
            <a:r>
              <a:rPr lang="ja-JP" altLang="en-US"/>
              <a:t>メッセージ</a:t>
            </a:r>
            <a:r>
              <a:rPr lang="en-US" altLang="ja-JP" dirty="0"/>
              <a:t>)</a:t>
            </a:r>
            <a:endParaRPr kumimoji="1" lang="ja-JP" altLang="en-US"/>
          </a:p>
        </p:txBody>
      </p:sp>
      <p:sp>
        <p:nvSpPr>
          <p:cNvPr id="10" name="テキスト ボックス 9">
            <a:extLst>
              <a:ext uri="{FF2B5EF4-FFF2-40B4-BE49-F238E27FC236}">
                <a16:creationId xmlns:a16="http://schemas.microsoft.com/office/drawing/2014/main" id="{7F92BBE0-7AEF-104D-AAA4-CCD41E1E9801}"/>
              </a:ext>
            </a:extLst>
          </p:cNvPr>
          <p:cNvSpPr txBox="1"/>
          <p:nvPr/>
        </p:nvSpPr>
        <p:spPr>
          <a:xfrm>
            <a:off x="5383575" y="232339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11" name="図 10">
            <a:extLst>
              <a:ext uri="{FF2B5EF4-FFF2-40B4-BE49-F238E27FC236}">
                <a16:creationId xmlns:a16="http://schemas.microsoft.com/office/drawing/2014/main" id="{D8014E9C-92F3-C349-A3DA-D508AFB6D699}"/>
              </a:ext>
            </a:extLst>
          </p:cNvPr>
          <p:cNvPicPr>
            <a:picLocks noChangeAspect="1"/>
          </p:cNvPicPr>
          <p:nvPr/>
        </p:nvPicPr>
        <p:blipFill>
          <a:blip r:embed="rId4"/>
          <a:stretch>
            <a:fillRect/>
          </a:stretch>
        </p:blipFill>
        <p:spPr>
          <a:xfrm rot="17100000">
            <a:off x="7147520" y="3068982"/>
            <a:ext cx="1132377" cy="1132377"/>
          </a:xfrm>
          <a:prstGeom prst="rect">
            <a:avLst/>
          </a:prstGeom>
        </p:spPr>
      </p:pic>
      <p:sp>
        <p:nvSpPr>
          <p:cNvPr id="13" name="テキスト ボックス 12">
            <a:extLst>
              <a:ext uri="{FF2B5EF4-FFF2-40B4-BE49-F238E27FC236}">
                <a16:creationId xmlns:a16="http://schemas.microsoft.com/office/drawing/2014/main" id="{84005424-C2E7-D74D-AF9C-24E29740D129}"/>
              </a:ext>
            </a:extLst>
          </p:cNvPr>
          <p:cNvSpPr txBox="1"/>
          <p:nvPr/>
        </p:nvSpPr>
        <p:spPr>
          <a:xfrm>
            <a:off x="7087486" y="2673786"/>
            <a:ext cx="1107996" cy="369332"/>
          </a:xfrm>
          <a:prstGeom prst="rect">
            <a:avLst/>
          </a:prstGeom>
          <a:noFill/>
        </p:spPr>
        <p:txBody>
          <a:bodyPr wrap="none" rtlCol="0">
            <a:spAutoFit/>
          </a:bodyPr>
          <a:lstStyle/>
          <a:p>
            <a:r>
              <a:rPr lang="ja-JP" altLang="en-US"/>
              <a:t>内部状態</a:t>
            </a:r>
            <a:endParaRPr kumimoji="1" lang="ja-JP" altLang="en-US"/>
          </a:p>
        </p:txBody>
      </p:sp>
      <p:cxnSp>
        <p:nvCxnSpPr>
          <p:cNvPr id="14" name="直線矢印コネクタ 13">
            <a:extLst>
              <a:ext uri="{FF2B5EF4-FFF2-40B4-BE49-F238E27FC236}">
                <a16:creationId xmlns:a16="http://schemas.microsoft.com/office/drawing/2014/main" id="{03BD577E-8E93-5941-8994-FCAADC7126C0}"/>
              </a:ext>
            </a:extLst>
          </p:cNvPr>
          <p:cNvCxnSpPr>
            <a:cxnSpLocks/>
          </p:cNvCxnSpPr>
          <p:nvPr/>
        </p:nvCxnSpPr>
        <p:spPr>
          <a:xfrm flipH="1">
            <a:off x="2627784" y="4129935"/>
            <a:ext cx="24030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5C27F72-1B82-DD41-AC91-31511FD3EADA}"/>
              </a:ext>
            </a:extLst>
          </p:cNvPr>
          <p:cNvSpPr txBox="1"/>
          <p:nvPr/>
        </p:nvSpPr>
        <p:spPr>
          <a:xfrm>
            <a:off x="3032548" y="4129935"/>
            <a:ext cx="2043508" cy="646331"/>
          </a:xfrm>
          <a:prstGeom prst="rect">
            <a:avLst/>
          </a:prstGeom>
          <a:noFill/>
        </p:spPr>
        <p:txBody>
          <a:bodyPr wrap="none" rtlCol="0">
            <a:spAutoFit/>
          </a:bodyPr>
          <a:lstStyle/>
          <a:p>
            <a:pPr algn="ctr"/>
            <a:r>
              <a:rPr kumimoji="1" lang="ja-JP" altLang="en-US"/>
              <a:t>仕事</a:t>
            </a:r>
            <a:endParaRPr kumimoji="1" lang="en-US" altLang="ja-JP" dirty="0"/>
          </a:p>
          <a:p>
            <a:pPr algn="ctr"/>
            <a:r>
              <a:rPr kumimoji="1" lang="en-US" altLang="ja-JP" dirty="0"/>
              <a:t>(</a:t>
            </a:r>
            <a:r>
              <a:rPr kumimoji="1" lang="ja-JP" altLang="en-US"/>
              <a:t>返り値</a:t>
            </a:r>
            <a:r>
              <a:rPr kumimoji="1" lang="en-US" altLang="ja-JP" dirty="0"/>
              <a:t>, </a:t>
            </a:r>
            <a:r>
              <a:rPr kumimoji="1" lang="ja-JP" altLang="en-US"/>
              <a:t>状態変化</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E11AB4A8-2DF4-984F-BC04-AD733B3F55FD}"/>
              </a:ext>
            </a:extLst>
          </p:cNvPr>
          <p:cNvSpPr txBox="1"/>
          <p:nvPr/>
        </p:nvSpPr>
        <p:spPr>
          <a:xfrm>
            <a:off x="880283" y="5513652"/>
            <a:ext cx="7366119" cy="400110"/>
          </a:xfrm>
          <a:prstGeom prst="rect">
            <a:avLst/>
          </a:prstGeom>
          <a:noFill/>
        </p:spPr>
        <p:txBody>
          <a:bodyPr wrap="none" rtlCol="0">
            <a:spAutoFit/>
          </a:bodyPr>
          <a:lstStyle/>
          <a:p>
            <a:r>
              <a:rPr kumimoji="1" lang="ja-JP" altLang="en-US" sz="2000"/>
              <a:t>オブジェクトに「メッセージ」を送ると、内部状態が変化する</a:t>
            </a:r>
          </a:p>
        </p:txBody>
      </p:sp>
    </p:spTree>
    <p:extLst>
      <p:ext uri="{BB962C8B-B14F-4D97-AF65-F5344CB8AC3E}">
        <p14:creationId xmlns:p14="http://schemas.microsoft.com/office/powerpoint/2010/main" val="354022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F597DC-1E61-7B45-A8D1-B2AE1E77EB5C}"/>
              </a:ext>
            </a:extLst>
          </p:cNvPr>
          <p:cNvSpPr>
            <a:spLocks noGrp="1"/>
          </p:cNvSpPr>
          <p:nvPr>
            <p:ph type="body" sz="quarter" idx="10"/>
          </p:nvPr>
        </p:nvSpPr>
        <p:spPr/>
        <p:txBody>
          <a:bodyPr/>
          <a:lstStyle/>
          <a:p>
            <a:r>
              <a:rPr lang="ja-JP" altLang="en-US"/>
              <a:t>オブジェクト指向とは</a:t>
            </a:r>
          </a:p>
        </p:txBody>
      </p:sp>
      <p:sp>
        <p:nvSpPr>
          <p:cNvPr id="3" name="テキスト ボックス 2">
            <a:extLst>
              <a:ext uri="{FF2B5EF4-FFF2-40B4-BE49-F238E27FC236}">
                <a16:creationId xmlns:a16="http://schemas.microsoft.com/office/drawing/2014/main" id="{9E653D07-03F5-E24E-B2B0-5E69456DB0B0}"/>
              </a:ext>
            </a:extLst>
          </p:cNvPr>
          <p:cNvSpPr txBox="1"/>
          <p:nvPr/>
        </p:nvSpPr>
        <p:spPr>
          <a:xfrm>
            <a:off x="1691680" y="1196752"/>
            <a:ext cx="5416868" cy="461665"/>
          </a:xfrm>
          <a:prstGeom prst="rect">
            <a:avLst/>
          </a:prstGeom>
          <a:noFill/>
        </p:spPr>
        <p:txBody>
          <a:bodyPr wrap="none" rtlCol="0">
            <a:spAutoFit/>
          </a:bodyPr>
          <a:lstStyle/>
          <a:p>
            <a:r>
              <a:rPr kumimoji="1" lang="ja-JP" altLang="en-US" sz="2400"/>
              <a:t>「オブジェクト」を中心とする考え方</a:t>
            </a:r>
            <a:endParaRPr kumimoji="1" lang="en-US" altLang="ja-JP" sz="2400" dirty="0"/>
          </a:p>
        </p:txBody>
      </p:sp>
      <p:sp>
        <p:nvSpPr>
          <p:cNvPr id="4" name="テキスト ボックス 3">
            <a:extLst>
              <a:ext uri="{FF2B5EF4-FFF2-40B4-BE49-F238E27FC236}">
                <a16:creationId xmlns:a16="http://schemas.microsoft.com/office/drawing/2014/main" id="{5CEB7EC3-FC80-A54B-9158-CA7F9BE35E87}"/>
              </a:ext>
            </a:extLst>
          </p:cNvPr>
          <p:cNvSpPr txBox="1"/>
          <p:nvPr/>
        </p:nvSpPr>
        <p:spPr>
          <a:xfrm>
            <a:off x="941800" y="2015504"/>
            <a:ext cx="2031325" cy="646331"/>
          </a:xfrm>
          <a:prstGeom prst="rect">
            <a:avLst/>
          </a:prstGeom>
          <a:noFill/>
        </p:spPr>
        <p:txBody>
          <a:bodyPr wrap="none" rtlCol="0">
            <a:spAutoFit/>
          </a:bodyPr>
          <a:lstStyle/>
          <a:p>
            <a:r>
              <a:rPr kumimoji="1" lang="ja-JP" altLang="en-US" sz="3600"/>
              <a:t>手続き型</a:t>
            </a:r>
          </a:p>
        </p:txBody>
      </p:sp>
      <p:sp>
        <p:nvSpPr>
          <p:cNvPr id="5" name="テキスト ボックス 4">
            <a:extLst>
              <a:ext uri="{FF2B5EF4-FFF2-40B4-BE49-F238E27FC236}">
                <a16:creationId xmlns:a16="http://schemas.microsoft.com/office/drawing/2014/main" id="{1CBB33B1-347C-8146-9919-A266FE67D317}"/>
              </a:ext>
            </a:extLst>
          </p:cNvPr>
          <p:cNvSpPr txBox="1"/>
          <p:nvPr/>
        </p:nvSpPr>
        <p:spPr>
          <a:xfrm>
            <a:off x="4849193" y="2015504"/>
            <a:ext cx="3877985" cy="646331"/>
          </a:xfrm>
          <a:prstGeom prst="rect">
            <a:avLst/>
          </a:prstGeom>
          <a:noFill/>
        </p:spPr>
        <p:txBody>
          <a:bodyPr wrap="none" rtlCol="0">
            <a:spAutoFit/>
          </a:bodyPr>
          <a:lstStyle/>
          <a:p>
            <a:r>
              <a:rPr kumimoji="1" lang="ja-JP" altLang="en-US" sz="3600"/>
              <a:t>オブジェクト指向</a:t>
            </a:r>
          </a:p>
        </p:txBody>
      </p:sp>
      <p:pic>
        <p:nvPicPr>
          <p:cNvPr id="6" name="図 5">
            <a:extLst>
              <a:ext uri="{FF2B5EF4-FFF2-40B4-BE49-F238E27FC236}">
                <a16:creationId xmlns:a16="http://schemas.microsoft.com/office/drawing/2014/main" id="{980617CD-2100-F847-B5F8-5CC2B324D64A}"/>
              </a:ext>
            </a:extLst>
          </p:cNvPr>
          <p:cNvPicPr>
            <a:picLocks noChangeAspect="1"/>
          </p:cNvPicPr>
          <p:nvPr/>
        </p:nvPicPr>
        <p:blipFill>
          <a:blip r:embed="rId2"/>
          <a:stretch>
            <a:fillRect/>
          </a:stretch>
        </p:blipFill>
        <p:spPr>
          <a:xfrm>
            <a:off x="649636" y="4077072"/>
            <a:ext cx="2857500" cy="2273300"/>
          </a:xfrm>
          <a:prstGeom prst="rect">
            <a:avLst/>
          </a:prstGeom>
        </p:spPr>
      </p:pic>
      <p:sp>
        <p:nvSpPr>
          <p:cNvPr id="7" name="テキスト ボックス 6">
            <a:extLst>
              <a:ext uri="{FF2B5EF4-FFF2-40B4-BE49-F238E27FC236}">
                <a16:creationId xmlns:a16="http://schemas.microsoft.com/office/drawing/2014/main" id="{43BE0A41-B66B-8C4F-B4A4-498BEC5F1879}"/>
              </a:ext>
            </a:extLst>
          </p:cNvPr>
          <p:cNvSpPr txBox="1"/>
          <p:nvPr/>
        </p:nvSpPr>
        <p:spPr>
          <a:xfrm>
            <a:off x="190690" y="2874021"/>
            <a:ext cx="3775393" cy="707886"/>
          </a:xfrm>
          <a:prstGeom prst="rect">
            <a:avLst/>
          </a:prstGeom>
          <a:noFill/>
        </p:spPr>
        <p:txBody>
          <a:bodyPr wrap="none" rtlCol="0">
            <a:spAutoFit/>
          </a:bodyPr>
          <a:lstStyle/>
          <a:p>
            <a:r>
              <a:rPr kumimoji="1" lang="ja-JP" altLang="en-US" sz="2000"/>
              <a:t>やるべき手続きを全て指示する</a:t>
            </a:r>
            <a:endParaRPr kumimoji="1" lang="en-US" altLang="ja-JP" sz="2000" dirty="0"/>
          </a:p>
          <a:p>
            <a:r>
              <a:rPr lang="en-US" altLang="ja-JP" sz="2000" dirty="0"/>
              <a:t>=</a:t>
            </a:r>
            <a:r>
              <a:rPr lang="ja-JP" altLang="en-US" sz="2000"/>
              <a:t>状態管理は呼び出し側の責任</a:t>
            </a:r>
            <a:endParaRPr lang="en-US" altLang="ja-JP" sz="2000" dirty="0"/>
          </a:p>
        </p:txBody>
      </p:sp>
      <p:pic>
        <p:nvPicPr>
          <p:cNvPr id="8" name="図 7">
            <a:extLst>
              <a:ext uri="{FF2B5EF4-FFF2-40B4-BE49-F238E27FC236}">
                <a16:creationId xmlns:a16="http://schemas.microsoft.com/office/drawing/2014/main" id="{8EBE23D9-0E02-6C4F-AB72-89D8CC84FD5C}"/>
              </a:ext>
            </a:extLst>
          </p:cNvPr>
          <p:cNvPicPr>
            <a:picLocks noChangeAspect="1"/>
          </p:cNvPicPr>
          <p:nvPr/>
        </p:nvPicPr>
        <p:blipFill>
          <a:blip r:embed="rId3"/>
          <a:stretch>
            <a:fillRect/>
          </a:stretch>
        </p:blipFill>
        <p:spPr>
          <a:xfrm>
            <a:off x="5780073" y="4112629"/>
            <a:ext cx="2016224" cy="2202186"/>
          </a:xfrm>
          <a:prstGeom prst="rect">
            <a:avLst/>
          </a:prstGeom>
        </p:spPr>
      </p:pic>
      <p:sp>
        <p:nvSpPr>
          <p:cNvPr id="9" name="テキスト ボックス 8">
            <a:extLst>
              <a:ext uri="{FF2B5EF4-FFF2-40B4-BE49-F238E27FC236}">
                <a16:creationId xmlns:a16="http://schemas.microsoft.com/office/drawing/2014/main" id="{D5FB5BA4-A4B1-B44C-9860-3AF83E9D3AF8}"/>
              </a:ext>
            </a:extLst>
          </p:cNvPr>
          <p:cNvSpPr txBox="1"/>
          <p:nvPr/>
        </p:nvSpPr>
        <p:spPr>
          <a:xfrm>
            <a:off x="4849193" y="2874021"/>
            <a:ext cx="3775393" cy="707886"/>
          </a:xfrm>
          <a:prstGeom prst="rect">
            <a:avLst/>
          </a:prstGeom>
          <a:noFill/>
        </p:spPr>
        <p:txBody>
          <a:bodyPr wrap="none" rtlCol="0">
            <a:spAutoFit/>
          </a:bodyPr>
          <a:lstStyle/>
          <a:p>
            <a:r>
              <a:rPr lang="ja-JP" altLang="en-US" sz="2000"/>
              <a:t>仕事</a:t>
            </a:r>
            <a:r>
              <a:rPr kumimoji="1" lang="ja-JP" altLang="en-US" sz="2000"/>
              <a:t>をオブジェクトに依頼する</a:t>
            </a:r>
            <a:endParaRPr kumimoji="1" lang="en-US" altLang="ja-JP" sz="2000" dirty="0"/>
          </a:p>
          <a:p>
            <a:r>
              <a:rPr lang="ja-JP" altLang="en-US" sz="2000"/>
              <a:t>＝状態はオブジェクトが管理</a:t>
            </a:r>
            <a:endParaRPr kumimoji="1" lang="ja-JP" altLang="en-US" sz="2000"/>
          </a:p>
        </p:txBody>
      </p:sp>
    </p:spTree>
    <p:extLst>
      <p:ext uri="{BB962C8B-B14F-4D97-AF65-F5344CB8AC3E}">
        <p14:creationId xmlns:p14="http://schemas.microsoft.com/office/powerpoint/2010/main" val="942923120"/>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5627</TotalTime>
  <Words>1898</Words>
  <Application>Microsoft Macintosh PowerPoint</Application>
  <PresentationFormat>画面に合わせる (4:3)</PresentationFormat>
  <Paragraphs>338</Paragraphs>
  <Slides>34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34</vt:i4>
      </vt:variant>
    </vt:vector>
  </HeadingPairs>
  <TitlesOfParts>
    <vt:vector size="40" baseType="lpstr">
      <vt:lpstr>HGｺﾞｼｯｸE</vt:lpstr>
      <vt:lpstr>游ゴシック</vt:lpstr>
      <vt:lpstr>Arial</vt:lpstr>
      <vt:lpstr>Gill Sans MT</vt:lpstr>
      <vt:lpstr>Menlo</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Microsoft Office ユーザー</cp:lastModifiedBy>
  <cp:revision>1040</cp:revision>
  <dcterms:created xsi:type="dcterms:W3CDTF">2019-01-02T05:23:01Z</dcterms:created>
  <dcterms:modified xsi:type="dcterms:W3CDTF">2019-11-22T04:08:50Z</dcterms:modified>
</cp:coreProperties>
</file>